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8" r:id="rId1"/>
    <p:sldMasterId id="2147484140" r:id="rId2"/>
    <p:sldMasterId id="2147484152" r:id="rId3"/>
  </p:sldMasterIdLst>
  <p:notesMasterIdLst>
    <p:notesMasterId r:id="rId37"/>
  </p:notesMasterIdLst>
  <p:sldIdLst>
    <p:sldId id="372" r:id="rId4"/>
    <p:sldId id="289" r:id="rId5"/>
    <p:sldId id="301" r:id="rId6"/>
    <p:sldId id="315" r:id="rId7"/>
    <p:sldId id="314" r:id="rId8"/>
    <p:sldId id="313" r:id="rId9"/>
    <p:sldId id="311" r:id="rId10"/>
    <p:sldId id="309" r:id="rId11"/>
    <p:sldId id="308" r:id="rId12"/>
    <p:sldId id="307" r:id="rId13"/>
    <p:sldId id="379" r:id="rId14"/>
    <p:sldId id="306" r:id="rId15"/>
    <p:sldId id="389" r:id="rId16"/>
    <p:sldId id="390" r:id="rId17"/>
    <p:sldId id="380" r:id="rId18"/>
    <p:sldId id="345" r:id="rId19"/>
    <p:sldId id="377" r:id="rId20"/>
    <p:sldId id="351" r:id="rId21"/>
    <p:sldId id="350" r:id="rId22"/>
    <p:sldId id="349" r:id="rId23"/>
    <p:sldId id="382" r:id="rId24"/>
    <p:sldId id="348" r:id="rId25"/>
    <p:sldId id="383" r:id="rId26"/>
    <p:sldId id="384" r:id="rId27"/>
    <p:sldId id="347" r:id="rId28"/>
    <p:sldId id="371" r:id="rId29"/>
    <p:sldId id="385" r:id="rId30"/>
    <p:sldId id="370" r:id="rId31"/>
    <p:sldId id="369" r:id="rId32"/>
    <p:sldId id="387" r:id="rId33"/>
    <p:sldId id="367" r:id="rId34"/>
    <p:sldId id="388" r:id="rId35"/>
    <p:sldId id="378" r:id="rId3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B12E"/>
    <a:srgbClr val="C313B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2" autoAdjust="0"/>
    <p:restoredTop sz="94660"/>
  </p:normalViewPr>
  <p:slideViewPr>
    <p:cSldViewPr>
      <p:cViewPr>
        <p:scale>
          <a:sx n="60" d="100"/>
          <a:sy n="60" d="100"/>
        </p:scale>
        <p:origin x="-1404" y="-10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AE653-F944-4189-99C2-7FEA66BD0F74}" type="datetimeFigureOut">
              <a:rPr lang="tr-TR" smtClean="0"/>
              <a:pPr/>
              <a:t>17.12.2014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811C74-1CA1-4B82-98E1-2164BCF112A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1876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Wingdings 2" pitchFamily="18" charset="2"/>
              <a:buChar char=""/>
            </a:pPr>
            <a:r>
              <a:rPr lang="tr-TR" sz="1200" b="1" dirty="0" smtClean="0">
                <a:solidFill>
                  <a:srgbClr val="002060"/>
                </a:solidFill>
              </a:rPr>
              <a:t>Onaylanmak ve beğenilmek insanın önemli ihtiyaçlarındandır.  </a:t>
            </a:r>
          </a:p>
          <a:p>
            <a:r>
              <a:rPr lang="tr-TR" sz="1200" b="1" dirty="0" smtClean="0">
                <a:solidFill>
                  <a:srgbClr val="002060"/>
                </a:solidFill>
              </a:rPr>
              <a:t>    Zaman zaman, bu ihtiyacını karşılayabilmek için kişi,</a:t>
            </a:r>
          </a:p>
          <a:p>
            <a:r>
              <a:rPr lang="tr-TR" sz="1200" b="1" dirty="0" smtClean="0">
                <a:solidFill>
                  <a:srgbClr val="002060"/>
                </a:solidFill>
              </a:rPr>
              <a:t>    kendi isteklerini bir kenara atarak </a:t>
            </a:r>
          </a:p>
          <a:p>
            <a:r>
              <a:rPr lang="tr-TR" sz="1200" b="1" dirty="0" smtClean="0">
                <a:solidFill>
                  <a:srgbClr val="002060"/>
                </a:solidFill>
              </a:rPr>
              <a:t>    diğer insanların istek ve beklentilerini karşılamak  </a:t>
            </a:r>
          </a:p>
          <a:p>
            <a:r>
              <a:rPr lang="tr-TR" sz="1200" b="1" dirty="0" smtClean="0">
                <a:solidFill>
                  <a:srgbClr val="002060"/>
                </a:solidFill>
              </a:rPr>
              <a:t>     adına onlara ‘evet’ der.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dirty="0" smtClean="0">
                <a:solidFill>
                  <a:srgbClr val="002060"/>
                </a:solidFill>
              </a:rPr>
              <a:t>     Aksi takdirde beğenilmemekten, yalnız kalmaktan korkar. Bazen kişi nasıl ‘hayır’ denileceğini bilemez ve çaresizce ‘evet’ der</a:t>
            </a:r>
            <a:endParaRPr lang="tr-TR" sz="1200" b="1" dirty="0" smtClean="0">
              <a:solidFill>
                <a:srgbClr val="002060"/>
              </a:solidFill>
              <a:effectLst/>
            </a:endParaRPr>
          </a:p>
          <a:p>
            <a:endParaRPr lang="tr-TR" sz="1200" b="1" dirty="0" smtClean="0">
              <a:solidFill>
                <a:srgbClr val="002060"/>
              </a:solidFill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11C74-1CA1-4B82-98E1-2164BCF112A1}" type="slidenum">
              <a:rPr lang="tr-TR" smtClean="0"/>
              <a:pPr/>
              <a:t>16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228058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1" dirty="0" smtClean="0">
                <a:solidFill>
                  <a:srgbClr val="002060"/>
                </a:solidFill>
              </a:rPr>
              <a:t>Yalnız dikkat! Bazen uzun açıklamalar sınırlarımızın test edilmesine imkân tanır. Karar sizin!</a:t>
            </a:r>
          </a:p>
          <a:p>
            <a:r>
              <a:rPr lang="tr-TR" sz="1200" b="1" dirty="0" smtClean="0">
                <a:solidFill>
                  <a:srgbClr val="002060"/>
                </a:solidFill>
              </a:rPr>
              <a:t>“Keşke yapabilsem. Ama prensip olarak kimsenin arabasını ödünç almam ve kendi arabamı da ödünç vermem.”</a:t>
            </a:r>
          </a:p>
          <a:p>
            <a:r>
              <a:rPr lang="tr-TR" sz="1200" b="1" dirty="0" smtClean="0">
                <a:solidFill>
                  <a:srgbClr val="002060"/>
                </a:solidFill>
              </a:rPr>
              <a:t>“Bugün Ayşe’ye bakamayacağım için üzgünüm. Şu an çocuğunu bırakacağın bir yer bulmanın zor olacağının farkındayım ama bizim bugün için çok önceden kararlaştırılmış bir planımız var.”</a:t>
            </a:r>
            <a:endParaRPr lang="tr-TR" sz="1200" b="1" dirty="0" smtClean="0">
              <a:solidFill>
                <a:srgbClr val="002060"/>
              </a:solidFill>
              <a:effectLst/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11C74-1CA1-4B82-98E1-2164BCF112A1}" type="slidenum">
              <a:rPr lang="tr-TR" smtClean="0"/>
              <a:pPr/>
              <a:t>28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057579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tr-TR" sz="1200" b="1" dirty="0" smtClean="0">
                <a:solidFill>
                  <a:srgbClr val="002060"/>
                </a:solidFill>
              </a:rPr>
              <a:t>Size “hayır” dedirtmeyen </a:t>
            </a:r>
          </a:p>
          <a:p>
            <a:pPr lvl="0"/>
            <a:r>
              <a:rPr lang="tr-TR" sz="1200" b="1" dirty="0" smtClean="0">
                <a:solidFill>
                  <a:srgbClr val="002060"/>
                </a:solidFill>
              </a:rPr>
              <a:t>     irrasyonel ve işlevsel olmayan düşüncelerinizi ve </a:t>
            </a:r>
          </a:p>
          <a:p>
            <a:pPr lvl="0"/>
            <a:r>
              <a:rPr lang="tr-TR" sz="1200" b="1" dirty="0" smtClean="0">
                <a:solidFill>
                  <a:srgbClr val="002060"/>
                </a:solidFill>
              </a:rPr>
              <a:t>     beklentilerinizi masaya yatırın.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11C74-1CA1-4B82-98E1-2164BCF112A1}" type="slidenum">
              <a:rPr lang="tr-TR" smtClean="0"/>
              <a:pPr/>
              <a:t>30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969538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52807-C4A8-40C9-8E0E-08C3D8833067}" type="datetime1">
              <a:rPr lang="tr-TR" smtClean="0">
                <a:solidFill>
                  <a:srgbClr val="073E87"/>
                </a:solidFill>
              </a:rPr>
              <a:pPr/>
              <a:t>17.12.2014</a:t>
            </a:fld>
            <a:endParaRPr lang="tr-TR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73E87"/>
                </a:solidFill>
              </a:rPr>
              <a:t>Sakarya İl Milli Eğitim Müdürlüğü</a:t>
            </a:r>
            <a:endParaRPr lang="tr-TR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srgbClr val="073E87"/>
                </a:solidFill>
              </a:rPr>
              <a:pPr/>
              <a:t>‹#›</a:t>
            </a:fld>
            <a:endParaRPr lang="tr-TR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1670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78FF7-F147-45F3-9B5C-434041251607}" type="datetime1">
              <a:rPr lang="tr-TR" smtClean="0">
                <a:solidFill>
                  <a:srgbClr val="073E87"/>
                </a:solidFill>
              </a:rPr>
              <a:pPr/>
              <a:t>17.12.2014</a:t>
            </a:fld>
            <a:endParaRPr lang="tr-TR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73E87"/>
                </a:solidFill>
              </a:rPr>
              <a:t>Sakarya İl Milli Eğitim Müdürlüğü</a:t>
            </a:r>
            <a:endParaRPr lang="tr-TR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srgbClr val="073E87"/>
                </a:solidFill>
              </a:rPr>
              <a:pPr/>
              <a:t>‹#›</a:t>
            </a:fld>
            <a:endParaRPr lang="tr-TR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3272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DA89-4944-4AED-A89C-739F95781C0D}" type="datetime1">
              <a:rPr lang="tr-TR" smtClean="0">
                <a:solidFill>
                  <a:srgbClr val="073E87"/>
                </a:solidFill>
              </a:rPr>
              <a:pPr/>
              <a:t>17.12.2014</a:t>
            </a:fld>
            <a:endParaRPr lang="tr-TR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73E87"/>
                </a:solidFill>
              </a:rPr>
              <a:t>Sakarya İl Milli Eğitim Müdürlüğü</a:t>
            </a:r>
            <a:endParaRPr lang="tr-TR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srgbClr val="073E87"/>
                </a:solidFill>
              </a:rPr>
              <a:pPr/>
              <a:t>‹#›</a:t>
            </a:fld>
            <a:endParaRPr lang="tr-TR" dirty="0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70062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8F41-009B-4A6C-95E8-D627DFF2A0F5}" type="datetime1">
              <a:rPr lang="tr-TR" smtClean="0"/>
              <a:pPr/>
              <a:t>17.12.2014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Sakarya İl Milli Eğitim Müdürlüğü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609820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4195-AB56-41C7-AFFD-51B8EF09FEB0}" type="datetime1">
              <a:rPr lang="tr-TR" smtClean="0"/>
              <a:pPr/>
              <a:t>17.12.2014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Sakarya İl Milli Eğitim Müdürlüğü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015100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3CBC0-7D2B-4066-8A35-51724115B859}" type="datetime1">
              <a:rPr lang="tr-TR" smtClean="0"/>
              <a:pPr/>
              <a:t>17.12.2014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Sakarya İl Milli Eğitim Müdürlüğü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831938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1A2B-9073-4229-8AF5-69A12DBE9E76}" type="datetime1">
              <a:rPr lang="tr-TR" smtClean="0"/>
              <a:pPr/>
              <a:t>17.12.2014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Sakarya İl Milli Eğitim Müdürlüğü</a:t>
            </a:r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265942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FBF4B-715D-4B1C-9CE3-578CB0BBBCD8}" type="datetime1">
              <a:rPr lang="tr-TR" smtClean="0"/>
              <a:pPr/>
              <a:t>17.12.2014</a:t>
            </a:fld>
            <a:endParaRPr lang="tr-TR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Sakarya İl Milli Eğitim Müdürlüğü</a:t>
            </a:r>
            <a:endParaRPr lang="tr-TR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175708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111D-B87D-4E9C-9492-D6D652044CDD}" type="datetime1">
              <a:rPr lang="tr-TR" smtClean="0"/>
              <a:pPr/>
              <a:t>17.12.2014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Sakarya İl Milli Eğitim Müdürlüğü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0496865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83ACE-6780-4D34-B1CE-362840C8375E}" type="datetime1">
              <a:rPr lang="tr-TR" smtClean="0"/>
              <a:pPr/>
              <a:t>17.12.2014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Sakarya İl Milli Eğitim Müdürlüğü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4252225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51E61-AD6B-4A7A-8B06-75A9730BBFFC}" type="datetime1">
              <a:rPr lang="tr-TR" smtClean="0"/>
              <a:pPr/>
              <a:t>17.12.2014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Sakarya İl Milli Eğitim Müdürlüğü</a:t>
            </a:r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53442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214D5-19F0-4FD0-B3BF-6D1EC3DD8ADF}" type="datetime1">
              <a:rPr lang="tr-TR" smtClean="0">
                <a:solidFill>
                  <a:srgbClr val="073E87"/>
                </a:solidFill>
              </a:rPr>
              <a:pPr/>
              <a:t>17.12.2014</a:t>
            </a:fld>
            <a:endParaRPr lang="tr-TR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73E87"/>
                </a:solidFill>
              </a:rPr>
              <a:t>Sakarya İl Milli Eğitim Müdürlüğü</a:t>
            </a:r>
            <a:endParaRPr lang="tr-TR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srgbClr val="073E87"/>
                </a:solidFill>
              </a:rPr>
              <a:pPr/>
              <a:t>‹#›</a:t>
            </a:fld>
            <a:endParaRPr lang="tr-TR" dirty="0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832388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AF4F3-104E-414F-AA04-05C383EB4D36}" type="datetime1">
              <a:rPr lang="tr-TR" smtClean="0"/>
              <a:pPr/>
              <a:t>17.12.2014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Sakarya İl Milli Eğitim Müdürlüğü</a:t>
            </a:r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923843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44BD9-CFC9-4698-B0F1-3ED7075116F7}" type="datetime1">
              <a:rPr lang="tr-TR" smtClean="0"/>
              <a:pPr/>
              <a:t>17.12.2014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Sakarya İl Milli Eğitim Müdürlüğü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5736735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CC96A-3E2F-4742-97A1-3456A252B447}" type="datetime1">
              <a:rPr lang="tr-TR" smtClean="0"/>
              <a:pPr/>
              <a:t>17.12.2014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Sakarya İl Milli Eğitim Müdürlüğü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9988509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17.12.2014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0502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17.12.2014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28135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17.12.2014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13192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17.12.2014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68417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17.12.2014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31836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17.12.2014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07838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17.12.2014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2109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72DC-C052-4112-BA34-5F721CFE0F10}" type="datetime1">
              <a:rPr lang="tr-TR" smtClean="0">
                <a:solidFill>
                  <a:srgbClr val="073E87"/>
                </a:solidFill>
              </a:rPr>
              <a:pPr/>
              <a:t>17.12.2014</a:t>
            </a:fld>
            <a:endParaRPr lang="tr-TR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73E87"/>
                </a:solidFill>
              </a:rPr>
              <a:t>Sakarya İl Milli Eğitim Müdürlüğü</a:t>
            </a:r>
            <a:endParaRPr lang="tr-TR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srgbClr val="073E87"/>
                </a:solidFill>
              </a:rPr>
              <a:pPr/>
              <a:t>‹#›</a:t>
            </a:fld>
            <a:endParaRPr lang="tr-TR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66774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17.12.2014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26634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17.12.2014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31695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17.12.2014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94567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17.12.2014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4094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051D4-8EB4-4901-BC21-36085DBB1D64}" type="datetime1">
              <a:rPr lang="tr-TR" smtClean="0">
                <a:solidFill>
                  <a:srgbClr val="073E87"/>
                </a:solidFill>
              </a:rPr>
              <a:pPr/>
              <a:t>17.12.2014</a:t>
            </a:fld>
            <a:endParaRPr lang="tr-TR" dirty="0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73E87"/>
                </a:solidFill>
              </a:rPr>
              <a:t>Sakarya İl Milli Eğitim Müdürlüğü</a:t>
            </a:r>
            <a:endParaRPr lang="tr-TR" dirty="0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srgbClr val="073E87"/>
                </a:solidFill>
              </a:rPr>
              <a:pPr/>
              <a:t>‹#›</a:t>
            </a:fld>
            <a:endParaRPr lang="tr-TR" dirty="0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0006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42330-8CA3-47F8-BFF6-392423973991}" type="datetime1">
              <a:rPr lang="tr-TR" smtClean="0">
                <a:solidFill>
                  <a:srgbClr val="073E87"/>
                </a:solidFill>
              </a:rPr>
              <a:pPr/>
              <a:t>17.12.2014</a:t>
            </a:fld>
            <a:endParaRPr lang="tr-TR" dirty="0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73E87"/>
                </a:solidFill>
              </a:rPr>
              <a:t>Sakarya İl Milli Eğitim Müdürlüğü</a:t>
            </a:r>
            <a:endParaRPr lang="tr-TR" dirty="0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srgbClr val="073E87"/>
                </a:solidFill>
              </a:rPr>
              <a:pPr/>
              <a:t>‹#›</a:t>
            </a:fld>
            <a:endParaRPr lang="tr-TR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1360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15A13-6B17-4C8C-BD82-7317ECA7F22C}" type="datetime1">
              <a:rPr lang="tr-TR" smtClean="0">
                <a:solidFill>
                  <a:srgbClr val="073E87"/>
                </a:solidFill>
              </a:rPr>
              <a:pPr/>
              <a:t>17.12.2014</a:t>
            </a:fld>
            <a:endParaRPr lang="tr-TR" dirty="0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73E87"/>
                </a:solidFill>
              </a:rPr>
              <a:t>Sakarya İl Milli Eğitim Müdürlüğü</a:t>
            </a:r>
            <a:endParaRPr lang="tr-TR" dirty="0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srgbClr val="073E87"/>
                </a:solidFill>
              </a:rPr>
              <a:pPr/>
              <a:t>‹#›</a:t>
            </a:fld>
            <a:endParaRPr lang="tr-TR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3625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55A8-4C7F-4E7E-83B1-4854AD5B37E1}" type="datetime1">
              <a:rPr lang="tr-TR" smtClean="0">
                <a:solidFill>
                  <a:srgbClr val="073E87"/>
                </a:solidFill>
              </a:rPr>
              <a:pPr/>
              <a:t>17.12.2014</a:t>
            </a:fld>
            <a:endParaRPr lang="tr-TR" dirty="0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73E87"/>
                </a:solidFill>
              </a:rPr>
              <a:t>Sakarya İl Milli Eğitim Müdürlüğü</a:t>
            </a:r>
            <a:endParaRPr lang="tr-TR" dirty="0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srgbClr val="073E87"/>
                </a:solidFill>
              </a:rPr>
              <a:pPr/>
              <a:t>‹#›</a:t>
            </a:fld>
            <a:endParaRPr lang="tr-TR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622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C65D2-7FDC-4E3A-9DF1-6D23879D6AD4}" type="datetime1">
              <a:rPr lang="tr-TR" smtClean="0">
                <a:solidFill>
                  <a:srgbClr val="073E87"/>
                </a:solidFill>
              </a:rPr>
              <a:pPr/>
              <a:t>17.12.2014</a:t>
            </a:fld>
            <a:endParaRPr lang="tr-TR" dirty="0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73E87"/>
                </a:solidFill>
              </a:rPr>
              <a:t>Sakarya İl Milli Eğitim Müdürlüğü</a:t>
            </a:r>
            <a:endParaRPr lang="tr-TR" dirty="0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srgbClr val="073E87"/>
                </a:solidFill>
              </a:rPr>
              <a:pPr/>
              <a:t>‹#›</a:t>
            </a:fld>
            <a:endParaRPr lang="tr-TR" dirty="0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1049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4EAD-5AA9-4646-8D1F-7CA742565184}" type="datetime1">
              <a:rPr lang="tr-TR" smtClean="0">
                <a:solidFill>
                  <a:srgbClr val="073E87"/>
                </a:solidFill>
              </a:rPr>
              <a:pPr/>
              <a:t>17.12.2014</a:t>
            </a:fld>
            <a:endParaRPr lang="tr-TR" dirty="0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73E87"/>
                </a:solidFill>
              </a:rPr>
              <a:t>Sakarya İl Milli Eğitim Müdürlüğü</a:t>
            </a:r>
            <a:endParaRPr lang="tr-TR" dirty="0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srgbClr val="073E87"/>
                </a:solidFill>
              </a:rPr>
              <a:pPr/>
              <a:t>‹#›</a:t>
            </a:fld>
            <a:endParaRPr lang="tr-TR" dirty="0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00941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B8E5EA6-5315-43F7-AA96-42814CFDFC32}" type="datetime1">
              <a:rPr lang="tr-TR" smtClean="0">
                <a:solidFill>
                  <a:srgbClr val="073E87"/>
                </a:solidFill>
              </a:rPr>
              <a:pPr/>
              <a:t>17.12.2014</a:t>
            </a:fld>
            <a:endParaRPr lang="tr-TR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tr-TR" smtClean="0">
                <a:solidFill>
                  <a:srgbClr val="073E87"/>
                </a:solidFill>
              </a:rPr>
              <a:t>Sakarya İl Milli Eğitim Müdürlüğü</a:t>
            </a:r>
            <a:endParaRPr lang="tr-TR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302176B-0E47-46AC-8F43-DAB4B8A37D06}" type="slidenum">
              <a:rPr lang="tr-TR" smtClean="0">
                <a:solidFill>
                  <a:srgbClr val="073E87"/>
                </a:solidFill>
              </a:rPr>
              <a:pPr/>
              <a:t>‹#›</a:t>
            </a:fld>
            <a:endParaRPr lang="tr-TR" dirty="0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41705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BC5E8-12AD-49DF-844D-BBA347994493}" type="datetime1">
              <a:rPr lang="tr-TR" smtClean="0"/>
              <a:pPr/>
              <a:t>17.12.2014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Sakarya İl Milli Eğitim Müdürlüğü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827586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17.12.2014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763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google.com.tr/url?sa=i&amp;rct=j&amp;q=&amp;esrc=s&amp;source=images&amp;cd=&amp;cad=rja&amp;uact=8&amp;ved=0CAcQjRw&amp;url=http://beslenme.gov.tr/index.php?lang=tr&amp;page=70&amp;ei=g2F0VPO3BMLjao7_gqAE&amp;bvm=bv.80185997,d.bGQ&amp;psig=AFQjCNGChDKIBuPHq96V8OQFFslAkWlW5g&amp;ust=1416999638158691" TargetMode="Externa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7.wdp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gif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gif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.tr/url?sa=i&amp;rct=j&amp;q=&amp;esrc=s&amp;source=images&amp;cd=&amp;cad=rja&amp;uact=8&amp;ved=0CAcQjRw&amp;url=http://sporhocasi.blogspot.com/&amp;ei=NIV1VI3ZGILdao7_grgG&amp;psig=AFQjCNF0Hc8Qs_6hRTFqxXNNWX3d53e5Ug&amp;ust=1417073866256251" TargetMode="Externa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erdivan ram\Desktop\madde bağımlılığı\imag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94260"/>
            <a:ext cx="6120680" cy="378006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C00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softEdge rad="11250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/>
        </p:spPr>
      </p:pic>
      <p:sp>
        <p:nvSpPr>
          <p:cNvPr id="2" name="Dikdörtgen 1"/>
          <p:cNvSpPr/>
          <p:nvPr/>
        </p:nvSpPr>
        <p:spPr>
          <a:xfrm rot="740369">
            <a:off x="1028262" y="5296917"/>
            <a:ext cx="6768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600" b="1" dirty="0" smtClean="0">
                <a:latin typeface="Berlin Sans FB Demi" pitchFamily="34" charset="0"/>
              </a:rPr>
              <a:t>“Sağlıklı Yaşa…”</a:t>
            </a:r>
          </a:p>
        </p:txBody>
      </p:sp>
      <p:sp>
        <p:nvSpPr>
          <p:cNvPr id="3" name="Dikdörtgen 2"/>
          <p:cNvSpPr/>
          <p:nvPr/>
        </p:nvSpPr>
        <p:spPr>
          <a:xfrm rot="20894421">
            <a:off x="1797980" y="661010"/>
            <a:ext cx="52293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/>
              <a:t>SAĞLIKLI BİR GELECEK İÇİN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Sakarya İl Milli Eğitim Müdürlüğü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4427698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87031" y="260648"/>
            <a:ext cx="4400993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tr-TR" sz="3200" b="1" dirty="0" smtClean="0">
                <a:solidFill>
                  <a:srgbClr val="002060"/>
                </a:solidFill>
              </a:rPr>
              <a:t>Fiziksel </a:t>
            </a:r>
            <a:r>
              <a:rPr lang="tr-TR" sz="3200" b="1" dirty="0">
                <a:solidFill>
                  <a:srgbClr val="002060"/>
                </a:solidFill>
              </a:rPr>
              <a:t>aktivite ve egzersiz;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tr-TR" sz="2600" b="1" dirty="0">
                <a:solidFill>
                  <a:srgbClr val="002060"/>
                </a:solidFill>
              </a:rPr>
              <a:t>Kalp ve damar sağlığını iyileştirir</a:t>
            </a:r>
            <a:r>
              <a:rPr lang="tr-TR" sz="2600" b="1" dirty="0" smtClean="0">
                <a:solidFill>
                  <a:srgbClr val="002060"/>
                </a:solidFill>
              </a:rPr>
              <a:t>.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tr-TR" sz="2600" b="1" dirty="0">
              <a:solidFill>
                <a:srgbClr val="002060"/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tr-TR" sz="2600" b="1" dirty="0">
                <a:solidFill>
                  <a:srgbClr val="002060"/>
                </a:solidFill>
              </a:rPr>
              <a:t>Dokuların dahi iyi beslenmesini sağlar</a:t>
            </a:r>
            <a:r>
              <a:rPr lang="tr-TR" sz="2600" b="1" dirty="0" smtClean="0">
                <a:solidFill>
                  <a:srgbClr val="002060"/>
                </a:solidFill>
              </a:rPr>
              <a:t>.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tr-TR" sz="2600" b="1" dirty="0">
              <a:solidFill>
                <a:srgbClr val="002060"/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tr-TR" sz="2600" b="1" dirty="0">
                <a:solidFill>
                  <a:srgbClr val="002060"/>
                </a:solidFill>
              </a:rPr>
              <a:t>Kandaki kolesterol ve şeker seviyesini düzeltir</a:t>
            </a:r>
            <a:r>
              <a:rPr lang="tr-TR" sz="2600" b="1" dirty="0" smtClean="0">
                <a:solidFill>
                  <a:srgbClr val="002060"/>
                </a:solidFill>
              </a:rPr>
              <a:t>.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tr-TR" sz="2600" b="1" dirty="0">
              <a:solidFill>
                <a:srgbClr val="002060"/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tr-TR" sz="2600" b="1" dirty="0">
                <a:solidFill>
                  <a:srgbClr val="002060"/>
                </a:solidFill>
              </a:rPr>
              <a:t>Vücudun görünümünü güzelleştirir</a:t>
            </a:r>
            <a:r>
              <a:rPr lang="tr-TR" sz="2600" b="1" dirty="0" smtClean="0">
                <a:solidFill>
                  <a:srgbClr val="002060"/>
                </a:solidFill>
              </a:rPr>
              <a:t>.</a:t>
            </a:r>
            <a:endParaRPr lang="tr-TR" sz="2600" b="1" dirty="0">
              <a:solidFill>
                <a:srgbClr val="002060"/>
              </a:solidFill>
            </a:endParaRPr>
          </a:p>
        </p:txBody>
      </p:sp>
      <p:pic>
        <p:nvPicPr>
          <p:cNvPr id="8194" name="Picture 2" descr="http://i.milliyet.com.tr/YeniAnaResim/2013/09/30/fft99_mf3646812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41" t="3427" r="3530" b="7791"/>
          <a:stretch/>
        </p:blipFill>
        <p:spPr bwMode="auto">
          <a:xfrm>
            <a:off x="5004049" y="725212"/>
            <a:ext cx="3744416" cy="51520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Sakarya İl Milli Eğitim Müdürlüğü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5585243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661101" y="433873"/>
            <a:ext cx="4896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r-TR" sz="2800" b="1" dirty="0">
                <a:solidFill>
                  <a:srgbClr val="002060"/>
                </a:solidFill>
              </a:rPr>
              <a:t>Fiziksel aktivite ve egzersiz</a:t>
            </a:r>
            <a:r>
              <a:rPr lang="tr-TR" sz="2800" b="1" dirty="0" smtClean="0">
                <a:solidFill>
                  <a:srgbClr val="002060"/>
                </a:solidFill>
              </a:rPr>
              <a:t>;</a:t>
            </a:r>
            <a:endParaRPr lang="tr-TR" sz="2800" b="1" dirty="0">
              <a:solidFill>
                <a:srgbClr val="002060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4642328" y="1594832"/>
            <a:ext cx="461019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tr-TR" sz="2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Beyne giden kanın dolaşımını ve hormonların salgılanmasının düzenliliğini sağlar</a:t>
            </a:r>
            <a:r>
              <a:rPr lang="tr-TR" sz="2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tr-TR" sz="2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tr-TR" sz="2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Endorfin</a:t>
            </a:r>
            <a:r>
              <a:rPr lang="tr-TR" sz="2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hormonlarının düzenli salgılanmasını sağlar.</a:t>
            </a:r>
          </a:p>
          <a:p>
            <a:endParaRPr lang="tr-TR" sz="2600" dirty="0"/>
          </a:p>
        </p:txBody>
      </p:sp>
      <p:sp>
        <p:nvSpPr>
          <p:cNvPr id="6" name="AutoShape 6" descr="data:image/jpeg;base64,/9j/4AAQSkZJRgABAQAAAQABAAD/2wCEAAkGBxQTEhUUExQUFhQXGBYYFhQYGB0XGBgYGhUWFhoWFxkZHCggHBwlHBUUITEhJSkrLi4uFx8zODMsNygtLisBCgoKDg0OGxAQGy0kICYvMi8tLSw3LC8vLSwsNiwsLSwsLC4sLCwrMiwtMiwsLywsLCwsNCw0LCwsLCwsLCwsLP/AABEIAIwA8AMBIgACEQEDEQH/xAAbAAACAwEBAQAAAAAAAAAAAAAABQIEBgMBB//EAEEQAAEDAgMEBwQIBQQCAwAAAAEAAhEDIQQSMQVBUWEGEyIycYGRFaGxwSNCUnKS0eHwFDNTYoIHQ7LxFsJjk6L/xAAaAQACAwEBAAAAAAAAAAAAAAAAAQIDBAUG/8QAMBEAAgEDAwIEBAUFAAAAAAAAAAECAxEhBBIxQVETImGhMpHR8AUjUnGBFBVC4fH/2gAMAwEAAhEDEQA/APrPsw8eX6o9mlOEJbUS3MT+zSj2YePL9U4VfHVC2m8jUNcR4wYRtQbmZ3G12sJAlxEZoMBvI6qOExTHuyO7DpgCZBnSCPdxSzK7MQwFxa54FvqtdBzRqSSL7oXY7NeRLuxGbI0HtG09ojutab2nyVCk3wWdDQ+zDx5fquWKwJa0lMtmVi+m1ztbz6rhXd1jw0d0aq6yK9zEX8IV63DEGbp9W2aD3THIqtVwhaWgkdo7vL807C3MG7OMT5/ovfZpTdeo2oe5if2aUezj+/gnCVdIdqnD0wWtzve4NY29zBN4voCoycYq7HHdJ2RD2aUezSs9iOlmJYYfSptO4EH45r/JNtgdKW4l/VmmWOvHazAxqNBBWeGqoylsTz63Ronpq0I72selmWamCyiSbfuy4ik37R9Ey2r3R4pWtW1GbcyyNnzofevfZp58f0XTZTDmJ3RHmmiNqDcxP7NP7+KPZpThCNqDcxP7NP7+CPZp+X6pwhG1BuYn9mnmj2aVfxmOp0m5qj2sbxcY9OKVO6YYSf5v/wCT+SlGlKXCbISrRj8TSO3sw/L9UezSp4bpHhX92syeBOX4q+3FMNw4RxlKUNvKHGpu4Ysds+BJNhef3wQ3Z8iQZB0IMjxC+f8A+oW2jUxBpA/R0hEA2JcASTx4DhBSrYe2X4ao17HHLILmT2XN320mNCsUtVGM9tv5OjDRTlT33z2PtyF5Kjm3DzW05xNJOljKr6JpUHtp1X6OdoGtILifcP8AJOGunRJaj+tM7nnKOVMST6wfUcFGTsNK5x2LsmoaVKpVeOucM9TKIaS4aRI/t8wrWNwWVs5hBc0ERGaXAQ4kklNSY5aAJE/aprQWtHUh8ZybuIkSABZubeSoycYjjdloYiKeUalz5/ET8wruAoZW8zcpJ1zTUewHtdl4G4gtAMHjLU22fi5hp13cwpQaawKSsy3WrBokpXXr5qgI0kR6qe1T2h4fNUlIRokKrgK+Zt9RZWkACU9IM0UywAkVBr91wtYpskPSza9ChSy1nXfZjBdxM6gcBvKLN4QblHLKmIwz3srNflLXfyhoRaxJIEGfFL+gmzCKtWq7RhyMI0LiBnPlAHmU2GE7GWAwcBeCQTcncDfyWf6EuYWmoyqXOYXM6rc02BfYnMHACDZY/C3VFPbe3Xt2NjqqNOUN1r9O5t9ptBZzBslQC9qPLjJMqK2GMb7OnLBbHPiVbSzCY6BDvX80yBQB6hCEACEIQBn9qsZUe/rA0sZYZhIFgXH3j0Cw2N2QzOQxxa43bSDcxaP7jNlsNrNdL4ExUzEbyMuYW33hZihVdTpNIE1qzrzqHHcZ4aQuPrfxDU6eolRbXys+e6asrXZOrQpVIrfG/wB+mTO4ig5hLXtg8PmOSlgesNVlOi4se8kAgloECSTC7bWqhzxDzUIbDnGwmSYbyj4hUqL3Mex7D2mGWn4g8l63S16uo0cakl5mvfjh9+TzkoU6eotfyp/eUayn0apvL6td8Gq45ALAG2VxJ1dY20ukVTotXbUZTIs5zmh4uA20uO8WuAtLsrpEx1L6QMa5h0J3atc2bneLXCrbN26H4q47LwWNJmQS4uBjcDYRyC4n9BKTd4vHJ6n+5xhFbZLOEfQDV7M36uOebVe1KkCXSWy3LlnN/kqfWdrUdZH8wdyF6ypc5ID7ZnHunwVlyixcc6CA7Uk5YmPNKsPTc3K2wqUhG/KQRAJG8EDyurFOqIOSzJOcOmT93yS7bWJdTomrRaHdXBa0ntEZgHAn7Mb90SoyyNY5GuGxzaudrCQ8QKjSSC3US0x43Cz+z9mMFLIadMZS7qryQ4ggvggFryTe50SzZocXGpJBkwRxLszj4SAPIpn7QqkPBDQ5zj2hYAEASBuNualOnJpNFEdTTTaZx6SYfrBRqiIIId4Fpe2OY7fqrGzdoZsgJOcNknm3KCT4kpBS2m9lBlOIfSfLHbuyCQ2PHMPBaWhTYCTTa0ExJiLa2VEKEoVXNPD5X7cNGh1FJWL+JxOfLIuJvxXEH1soMNraXmZnyXrRMQDBiBeVpKxtQoOBlpGV0Ej32V5c6YgAHkPcpygBR0p2mcPh3Pb3zDWTucd/lcr5Jj29cSaji5xvmNyd3pfRfTP9QKc4SfsvYfUx8180Oo5z8vzXU0KWxy63OZrm3JR6WLOJ2niX4fqHVZuZdpmZDQGOOp0dffIVbBNNIAsJDhfMLElTXhWqNOMU0lyZJTlJpt8Gz6MbWdWYQ8jO2D4tIsTzBBHonawHRvEZK1IzZ3ZO6zhYeuX0W/XJ1NNQnjhnW01RzhnlAnOAqSwcrJMmGyamrfNZzQMkIQgAQhCAKGPwZccze8LEfaH5jcsz0h2dV6s1QMppS8FxDtAbC0iRumFs3OjVYjphtrrqTqNHQxNTTMAZygcDGpUfCjN2krrqEqjUGkYEEab9fVSXFwzWIhw3fH4e5dGzvXpYNNLbweVlFp55JKdCple132XNd6OBPwTPo5sj+Iec0im2MxG8nRoPvKtV+irsgcyoDmjsuEEToM0kW8FRU1NKMvDkzTS0laUVUgrmyNQafUmck38ZheGpIAddt8rQdFynegFefPT2OrqskFxkgDKQe7ffZdHuJzaZ4P0n1dNCIVcG3CwkcV5iHEtcG75hsnUggfJAWFWEphtNgGga34BdlCiRlbGkCPRTW488LsZg8zxFw+ZA1EDtOHlbxhPeEiRIygat8VUoOioLx2KgnhdnxXdh4dnidzvBZqnxHV0uaaZYnSbm8OAsPG6YbLZ3j9aAA+LfFKmnllF+xvcmWD/l6S0j+UB2hfVRNFhoDcxYyJJGvhde09LSBeQdVwnj2+0IAAllt91JjpI0f3u2I7KBCrpds51egAHhgaWvILZkCRGtokHyXz/bexH4d7STmZBGcCBmJHZImxt719YyAiDeRBcQII4L53s7bktdh8WJbdhfvbBiH+H2t0LVQqVY/DlLlGWvTpS+LDfDM4o1AYMawY8YV3aez3UXwe003Y8aObuNlRef+11oTjOO6LwcmUJQltksjTCbCq1GMcAA18ZS4xukGBfct1RaQ0AnMQACeJi5jmqmBH0OHZwpsceQyW9SfcUu2rtF1R7qFF2XIJr1W6sG6mz/AOR0HwhcWpXnW+I7MaUKCx1GNfalNr8gzPqDVlNpeR96LN8yEywW1QxkvoVmDe4sDvM5CSB5JHhKlOkzJTbDGFrjGjmHVzjck96/LmmFPGVMzGh0Njqzu7rsuYa3vTvbvFVFlpdWP6GObUaHUiKgIkOaZbHiuna4t9D+ay2Ba7D4ymxvcrtrdY3d1tEt+lHNzXjNxIlah3j+/wBhARdyQqwYcInQ7l1Ves0ZT4H3XXLGY8UqXWP4C29ziLNHMoJGe6YbTObqGmwANTnNw35nxCzCnVque5znGXOJJ8Tw5fkubnQroqyM8ndlbGYBr76O4j5rls/YdSpUDM7QIJLokwCNBxur6c9HaHff4NHlcn/iPIqaqzprysrdCFR+ZDPA4RtJgYwWHqTxPMrjgsZSNVlE1GZhULck9ruucBHgQrq8xmBNM9Y2m10gFzrBzYFzMcI37isk7vJvp2WODghCFAsBAKEIAXU/rDcHOA9Z+amleP2zSoVHU3l2aSbCRDjI+K5t6TYc/WcPFpWyMlZHLnoNTJuUacmn2TGpMObaZzCOdiP+JXbP/ly+ys9W6SUSWtbmkub2ogC4uSdye+5U1OTZRo1aUFGpFx/fB1Dp3zp2vsppg39jgb/TRPlCT5vLS3FMsFYaS6SOr3eKrLRiw88kkQ8EfSeX71XZruWXWaVpcqjX8us35f6f7+Smx2+c4EzV0LfD970xWLQcCIibD6K0i6+adMaWTF1Y3lriPFonzX0U1BluYbH86RmPLRZbpdsKpUqiqzL24blJicoJDgeY3clq0lRQqZZl1dNyp4M50a2i0VjSrMBous1x0a4jUzuNxyPiru1cBhWPMVHxE5Gwb6WJ3T6c90KfReuXBpyNkE3M2EToOYVo9Dqm6pT9HBanGCqblUavzYxxc/D2yhfs30OtOvVrw2i9rWhuWo4EsNgMgBykgxnuOWi8weFq4apUJotNKo2mPoiXljmAjMWkBxBm8SZV3o3gDRa8EhxL927LLd/GE2B/7XPkoxbUco3JSmlKWGJsBi8JmY1+IYA0OBY/6Psm+WHXEQFbrY3BgZTiGOdAy9W41Hk5MphrLkyGnyWiwGHBZLgHSbSAfirdOg1vda1vgAPgkStPuvl/sz+zcLVq1xiqlPI1rXMo0nWfDyC+rUiwJytAbuAunvWH7DvUfmu69SJJWKxpl1iMreGpP5Kh0i2cyqzM7NLAcsGLugQfMBOEr2vWu1g++7wBhvqZ/CUm7K5JR3OxlsfsUMYXNcSRuImd1o38kjYJOY23AHUcSeZ9y3NJ1y+LM0B31Dp6C/nyWb2ts00yXCSw3J4E6zyJv5p05viTCtSXMVwLif8ArjyWswVDJTa3eBfx1PvVTYmzg1nWvHad/LB3NGr/ABPw8UyFzAueCnJ3K4Rsd8FTzPHqU5cAq+FphogQTPaPBSNYRMjLB7c6KBMzqEIVReCEIQB8/wCnMfxNv6bJ9XfKFnQbkcFv9pdFP4nEPd12SWNIGTNp2T9YcvVLKvQGs2oGirScHDvEFsZTfs3nvDepqSR6HSa2jClGDllfuZN4kEL6ZhK4qMa8aOAP5+9JsX0E6toJrySYtTjcTvdyTPZeBFCmKYcXQSZNteSG0+DF+J6ijWUXB3a9Hwy61XMI4gRpfXf8VVw/eCuqJykjoHDfa2o1PirDaskbnbmjunxVNSD927egLF+nVuYjPA7J7gHL3Lyu7MHBhlxIJJNmkaEcplUjUMRu4KYreIuNDHr6J3E4nlGvmfIae5A8c3aF+EsvvlTxONFPKXNNzAAvu38tB5ryhUzVHTFmt973n5D0UgwOc8Hg1vgCMxI4GSPwhDrSTIqjGx0qDJTpsNjIBg94hskutxKrNf63tNrL2s59pBsTmMkzpcDdMaKvTeS2RcQ7eSfh/wBJqSYnGxo6VcZezEQ206T5LqH/ABhZxmLc22Yju2k/kmeF2hmMb817mIjdbloncVhiKnrBgcV7m3b7SFQONaAO1aHSZMz6KRxQLZm0NgyffZFwsXQ/h4FIXVwc9QmxJM69lth8Pepbb28zD0n1HOHYLoEkZjEAAkQTO5Jeju3aWIDQyxZTzvYTcQSxtwNxBPm1RnFtY4JwkovPI+fRy0hNnAh7m/ekR5THkqtL6R7QO6D2psTF/Qe8+F+mPxvZIBMHLvM81DC1ogk/WMQT6Hloiyvcd3axZx7s0ObduUyZuL+H7hSw5DWkkw05e0D2vDRVnYomJJkCAQfiFE4gzO/fe1uSdxbRlUxNxmOW5y5TZ33reC5nEnU2dFmT2DzKXNqEbzvmUCpaBpv/AESuPaQQhCiSBCEIAyvTbbtfCOovo5YcKrXZhmEzTIHxWWw/T/Fis2o9zXgBw6sjKy417N5819D23siniaRp1JAmQ4atcN4/e9Ypv+njh1uasC4AmjDe+4SQ18ns2ERz1UkkUVIz3XjwVx02xVfEUg9zW0zUZLGthsF0GSZO9b1zYMFfMMP0PxjxmNIsaASXvIaANZ1nduX1arSORuYy4AAu0kwAT63TasFLc09xyod4K8qmF18lbUWXIEIQkMEIQgDpgO9U/wAB/wAj81Gq4is4tP1WAjcTLz5GCL81LAHt1PCmf+Y/9UrG1qd3SSXdqAJMbh6QoYvksjGUl5UM3bRgwWnxB+RhTNRh7UuY7jBHrFikD8a4mckc3HKPeuGI23Gtak3k2Xn3J2XQag+rRosM8ZwHvDw7PB0a3Jk0uZ7w10PupYNrQ6s0nLkq21AuwOMjdeDbiVnqWNquMhlWs3NLWlpawDWSCe1JuRYWCb9I6ZqDD12NaKjzkLXyQQWl14AJy5TeN+itv5TNZKeeDrUxzRq8TfeT81OjthgaRmJmLCT6JYdjVzrVps5Mpz7yvcLsRxnNXrEcjlHuUMl3kT4ZjenGIY6tlpABsl1SWgCTuFwRFySZMu5K1/p8x9HrKzpyVGtbTEhkgEuzkE21AHmeC046GYXMXOa9xJk5nkgniRorg6P4f+k33/mrpVfIoL+SiFJKq6ks9kUqu2wTNvN4U2bfaBEM/wDsH5K9T2JQGlJnmJXUbLo/0qf4QqbeppUor/Fe/wBRb/5G3gz8f6L3/wAjbwb+MfkmXsyj/Sp/hC8Oy6J/2qf4Qlb1H4kf0r3+ovHSJnAfjH5LqNv0+B9QVYOxsOf9pnouTuj+HP8AtjyJHzRZ9w3w/T7sZoQhMqBCEIAFGqQAc0RvlSS3b2124anmddzjDG8TvPgBdDdssayGG62oxzWFjmNLmZiZiBIBvcgEbl0FWWNH9rZP+IWU6O9KGU/4sVXXqQacg9p+V7Sd+Wex4Ewm2ztrsqUmPAIJF2C8EWifJKM4tXJOnJ4SHeEGpVhKKWKfchgA+085QqmJ2q0d/ED7tIZj6ouNU8eZpffoaCo8N1IHiYVSptSmLAlx4NEpLTe5/wDLw1R/99V2Uem9WRg8SRLqrKLd4ptk+tkZJflru/b6lyrjakTkawfaqOhLK+1mzBruefsUmz713p7FoQXHPWcPtuPwU6uMo06cE08O1xyl5hrbgyJ4kA2Ra4nV2q6SX36nuCx1MUXsaHipUadTJJcCGNdBn6wEwqtTB1oh2Iawb20mge+yZ4nBte9rmvBkZ2OmQATbKRuMWtaDczawcC2Z37z+ik1ZmeEpSTbfIlwmxKNnOD6s/WcSU5oYRrJDWMZwcAJVimwAQLKSRMjl0k3HvUTQGYOO7NlnQZoLiBzgLoF7mtxt6JgGUzEX4LwDlfgp5763kdu8hetfwMG/avdAHOF7HpxUw632bCRftKRqeQkdi8FAjiQvSFM1PMXht7eC8z8bmLG9kDIwvIUnVCbySbX3oDzrv4zdAEUIBQkBzdXaNXN9QuTsfTGr2r583aD+I9Ar+Drvd9dw8A0fJLJb+X6v5L6mt9ps+qHu+60lRqbQdupEc3uDfiqWF2OHjt1a55Z4HuCsM6OYcfUzfeJKOQ3QXEfm/wDhXrbZjWrRZ4HOfclO0jTxOUE16xaTlyMgCYkSeMBaqjs+kzu02D/EKzO5DinyHivokj5PtnANZUgMdSytacrny5xJMGI4bk86P0arqDT13V08xDQ1tzuN1jOn9d4x+IhztRF/7G2X1zD4FlPDU2NmGtEcSSJJPMlVwVpNoUneKRUwXR+iRmeXVTxc4n3KzLaTiGU2NHIXI8V02WO8eQTACdVZyRtZlfENL2gtMb44ow1N2Uh9/erKExXONHDhpkKdak17S1wDmmxaRIPiCpoQIq7P2fTotyUm5WjRskgCSYEmwkmytIQgFgEIQgAQhCABCEIAEIQgAQhCABCEIAEIQgD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211960" y="104120"/>
            <a:ext cx="3888432" cy="9858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171576"/>
            <a:ext cx="4032448" cy="423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Sakarya İl Milli Eğitim Müdürlüğü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3562658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adanavho.org.tr/wp-content/uploads/fiziksel_aktivite_ve_beslenme_iliskis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706" y="2996952"/>
            <a:ext cx="6776517" cy="32514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277565"/>
            <a:ext cx="6120680" cy="271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Sakarya İl Milli Eğitim Müdürlüğü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5585243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sabri\RAM\özel eğitim\madde\hayir_demek1-300x26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08" t="10342" r="3710" b="2572"/>
          <a:stretch/>
        </p:blipFill>
        <p:spPr bwMode="auto">
          <a:xfrm>
            <a:off x="2479517" y="1734206"/>
            <a:ext cx="4400989" cy="44457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1619672" y="335264"/>
            <a:ext cx="61206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‘Hayır</a:t>
            </a:r>
            <a:r>
              <a:rPr lang="tr-TR" sz="3200" b="1" dirty="0">
                <a:solidFill>
                  <a:srgbClr val="FF0000"/>
                </a:solidFill>
              </a:rPr>
              <a:t>’</a:t>
            </a:r>
            <a:r>
              <a:rPr lang="tr-TR" sz="3200" b="1" dirty="0">
                <a:solidFill>
                  <a:srgbClr val="002060"/>
                </a:solidFill>
              </a:rPr>
              <a:t> diyebilmek öğrenilen ve </a:t>
            </a:r>
            <a:endParaRPr lang="tr-TR" sz="3200" b="1" dirty="0" smtClean="0">
              <a:solidFill>
                <a:srgbClr val="002060"/>
              </a:solidFill>
            </a:endParaRPr>
          </a:p>
          <a:p>
            <a:r>
              <a:rPr lang="tr-TR" sz="3200" b="1" dirty="0" smtClean="0">
                <a:solidFill>
                  <a:srgbClr val="002060"/>
                </a:solidFill>
              </a:rPr>
              <a:t>öğretilebilen</a:t>
            </a:r>
            <a:r>
              <a:rPr lang="tr-TR" sz="3200" b="1" dirty="0">
                <a:solidFill>
                  <a:srgbClr val="002060"/>
                </a:solidFill>
              </a:rPr>
              <a:t> sosyal bir beceridir.</a:t>
            </a:r>
          </a:p>
        </p:txBody>
      </p:sp>
    </p:spTree>
    <p:extLst>
      <p:ext uri="{BB962C8B-B14F-4D97-AF65-F5344CB8AC3E}">
        <p14:creationId xmlns="" xmlns:p14="http://schemas.microsoft.com/office/powerpoint/2010/main" val="351693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81624" y="1052736"/>
            <a:ext cx="653864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2400" b="1" dirty="0">
              <a:solidFill>
                <a:srgbClr val="002060"/>
              </a:solidFill>
            </a:endParaRPr>
          </a:p>
          <a:p>
            <a:endParaRPr lang="tr-TR" sz="2600" b="1" dirty="0">
              <a:solidFill>
                <a:srgbClr val="002060"/>
              </a:solidFill>
            </a:endParaRPr>
          </a:p>
          <a:p>
            <a:r>
              <a:rPr lang="tr-TR" sz="26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tr-TR" sz="2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 ‘</a:t>
            </a:r>
            <a:r>
              <a:rPr lang="tr-TR" sz="2600" b="1" dirty="0">
                <a:solidFill>
                  <a:srgbClr val="FF0000"/>
                </a:solidFill>
                <a:latin typeface="Arial Black" panose="020B0A04020102020204" pitchFamily="34" charset="0"/>
              </a:rPr>
              <a:t>Hayır’</a:t>
            </a:r>
            <a:r>
              <a:rPr lang="tr-TR" sz="2600" b="1" dirty="0">
                <a:solidFill>
                  <a:srgbClr val="002060"/>
                </a:solidFill>
                <a:latin typeface="Arial Black" panose="020B0A04020102020204" pitchFamily="34" charset="0"/>
              </a:rPr>
              <a:t> </a:t>
            </a:r>
            <a:r>
              <a:rPr lang="tr-TR" sz="2600" dirty="0">
                <a:solidFill>
                  <a:srgbClr val="002060"/>
                </a:solidFill>
              </a:rPr>
              <a:t>demeyi öğrenmek için </a:t>
            </a:r>
            <a:r>
              <a:rPr lang="tr-TR" sz="2600" dirty="0" smtClean="0">
                <a:solidFill>
                  <a:srgbClr val="002060"/>
                </a:solidFill>
              </a:rPr>
              <a:t>öncelikle</a:t>
            </a:r>
            <a:r>
              <a:rPr lang="tr-TR" sz="2600" dirty="0">
                <a:solidFill>
                  <a:srgbClr val="002060"/>
                </a:solidFill>
              </a:rPr>
              <a:t> </a:t>
            </a:r>
            <a:endParaRPr lang="tr-TR" sz="2600" dirty="0" smtClean="0">
              <a:solidFill>
                <a:srgbClr val="002060"/>
              </a:solidFill>
            </a:endParaRPr>
          </a:p>
          <a:p>
            <a:r>
              <a:rPr lang="tr-TR" sz="2600" b="1" dirty="0" smtClean="0">
                <a:solidFill>
                  <a:srgbClr val="002060"/>
                </a:solidFill>
              </a:rPr>
              <a:t>      neden,</a:t>
            </a:r>
          </a:p>
          <a:p>
            <a:r>
              <a:rPr lang="tr-TR" sz="2600" b="1" dirty="0" smtClean="0">
                <a:solidFill>
                  <a:srgbClr val="002060"/>
                </a:solidFill>
              </a:rPr>
              <a:t>      nerede,</a:t>
            </a:r>
          </a:p>
          <a:p>
            <a:r>
              <a:rPr lang="tr-TR" sz="2600" b="1" dirty="0" smtClean="0">
                <a:solidFill>
                  <a:srgbClr val="002060"/>
                </a:solidFill>
              </a:rPr>
              <a:t>      ne</a:t>
            </a:r>
            <a:r>
              <a:rPr lang="tr-TR" sz="2600" b="1" dirty="0">
                <a:solidFill>
                  <a:srgbClr val="002060"/>
                </a:solidFill>
              </a:rPr>
              <a:t> zaman</a:t>
            </a:r>
            <a:r>
              <a:rPr lang="tr-TR" sz="2600" b="1" dirty="0" smtClean="0">
                <a:solidFill>
                  <a:srgbClr val="002060"/>
                </a:solidFill>
              </a:rPr>
              <a:t>,</a:t>
            </a:r>
          </a:p>
          <a:p>
            <a:r>
              <a:rPr lang="tr-TR" sz="2600" b="1" dirty="0" smtClean="0">
                <a:solidFill>
                  <a:srgbClr val="002060"/>
                </a:solidFill>
              </a:rPr>
              <a:t>      kime</a:t>
            </a:r>
            <a:r>
              <a:rPr lang="tr-TR" sz="2600" b="1" dirty="0">
                <a:solidFill>
                  <a:srgbClr val="002060"/>
                </a:solidFill>
              </a:rPr>
              <a:t> ve </a:t>
            </a:r>
            <a:r>
              <a:rPr lang="tr-TR" sz="2600" b="1" dirty="0" smtClean="0">
                <a:solidFill>
                  <a:srgbClr val="002060"/>
                </a:solidFill>
              </a:rPr>
              <a:t>nasıl</a:t>
            </a:r>
          </a:p>
          <a:p>
            <a:r>
              <a:rPr lang="tr-TR" sz="2600" b="1" dirty="0" smtClean="0">
                <a:solidFill>
                  <a:srgbClr val="FF0000"/>
                </a:solidFill>
              </a:rPr>
              <a:t>     </a:t>
            </a:r>
            <a:r>
              <a:rPr lang="tr-TR" sz="2600" b="1" u="sng" dirty="0" smtClean="0">
                <a:solidFill>
                  <a:srgbClr val="FF0000"/>
                </a:solidFill>
              </a:rPr>
              <a:t> “</a:t>
            </a:r>
            <a:r>
              <a:rPr lang="tr-TR" sz="2600" b="1" u="sng" dirty="0">
                <a:solidFill>
                  <a:srgbClr val="FF0000"/>
                </a:solidFill>
              </a:rPr>
              <a:t>hayır”</a:t>
            </a:r>
            <a:r>
              <a:rPr lang="tr-TR" sz="2600" b="1" u="sng" dirty="0">
                <a:solidFill>
                  <a:srgbClr val="002060"/>
                </a:solidFill>
              </a:rPr>
              <a:t> </a:t>
            </a:r>
            <a:r>
              <a:rPr lang="tr-TR" sz="2600" dirty="0" smtClean="0">
                <a:solidFill>
                  <a:srgbClr val="002060"/>
                </a:solidFill>
              </a:rPr>
              <a:t>denileceğinin</a:t>
            </a:r>
          </a:p>
          <a:p>
            <a:r>
              <a:rPr lang="tr-TR" sz="2600" dirty="0" smtClean="0">
                <a:solidFill>
                  <a:srgbClr val="002060"/>
                </a:solidFill>
              </a:rPr>
              <a:t>                      bilinmesi gerekir.</a:t>
            </a:r>
          </a:p>
          <a:p>
            <a:endParaRPr lang="tr-TR" sz="2400" dirty="0">
              <a:solidFill>
                <a:srgbClr val="002060"/>
              </a:solidFill>
            </a:endParaRPr>
          </a:p>
        </p:txBody>
      </p:sp>
      <p:pic>
        <p:nvPicPr>
          <p:cNvPr id="4" name="Picture 2" descr="D:\sabri\RAM\özel eğitim\madde\hayir_demek1-300x26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08" t="6115" r="3710" b="2572"/>
          <a:stretch/>
        </p:blipFill>
        <p:spPr bwMode="auto">
          <a:xfrm>
            <a:off x="5652261" y="2420888"/>
            <a:ext cx="2664895" cy="310802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softEdge rad="11250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3894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1078716" y="476672"/>
            <a:ext cx="69127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 2" pitchFamily="18" charset="2"/>
              <a:buChar char=""/>
            </a:pPr>
            <a:r>
              <a:rPr lang="tr-TR" sz="2400" b="1" dirty="0" smtClean="0">
                <a:solidFill>
                  <a:srgbClr val="002060"/>
                </a:solidFill>
              </a:rPr>
              <a:t>‘</a:t>
            </a:r>
            <a:r>
              <a:rPr lang="tr-TR" sz="2400" b="1" dirty="0">
                <a:solidFill>
                  <a:srgbClr val="002060"/>
                </a:solidFill>
              </a:rPr>
              <a:t>Hayır’ demek için en </a:t>
            </a:r>
            <a:r>
              <a:rPr lang="tr-TR" sz="2400" b="1" dirty="0" smtClean="0">
                <a:solidFill>
                  <a:srgbClr val="002060"/>
                </a:solidFill>
              </a:rPr>
              <a:t>etkili yöntem, </a:t>
            </a:r>
          </a:p>
          <a:p>
            <a:r>
              <a:rPr lang="tr-TR" sz="2400" b="1" dirty="0" smtClean="0">
                <a:solidFill>
                  <a:srgbClr val="002060"/>
                </a:solidFill>
              </a:rPr>
              <a:t>      kişinin</a:t>
            </a:r>
            <a:r>
              <a:rPr lang="tr-TR" sz="2400" b="1" dirty="0">
                <a:solidFill>
                  <a:srgbClr val="002060"/>
                </a:solidFill>
              </a:rPr>
              <a:t> ne istediğini bilmesi, </a:t>
            </a:r>
            <a:endParaRPr lang="tr-TR" sz="2400" b="1" dirty="0" smtClean="0">
              <a:solidFill>
                <a:srgbClr val="002060"/>
              </a:solidFill>
            </a:endParaRPr>
          </a:p>
          <a:p>
            <a:r>
              <a:rPr lang="tr-TR" sz="2400" b="1" dirty="0" smtClean="0">
                <a:solidFill>
                  <a:srgbClr val="002060"/>
                </a:solidFill>
              </a:rPr>
              <a:t>      </a:t>
            </a:r>
            <a:r>
              <a:rPr lang="tr-TR" sz="2400" b="1" dirty="0" smtClean="0">
                <a:solidFill>
                  <a:srgbClr val="00B0F0"/>
                </a:solidFill>
              </a:rPr>
              <a:t>seçim</a:t>
            </a:r>
            <a:r>
              <a:rPr lang="tr-TR" sz="2400" b="1" dirty="0">
                <a:solidFill>
                  <a:srgbClr val="00B0F0"/>
                </a:solidFill>
              </a:rPr>
              <a:t> yapması, </a:t>
            </a:r>
            <a:endParaRPr lang="tr-TR" sz="2400" b="1" dirty="0" smtClean="0">
              <a:solidFill>
                <a:srgbClr val="00B0F0"/>
              </a:solidFill>
            </a:endParaRPr>
          </a:p>
          <a:p>
            <a:r>
              <a:rPr lang="tr-TR" sz="2400" b="1" dirty="0" smtClean="0">
                <a:solidFill>
                  <a:srgbClr val="002060"/>
                </a:solidFill>
              </a:rPr>
              <a:t>      </a:t>
            </a:r>
            <a:r>
              <a:rPr lang="tr-TR" sz="2400" b="1" dirty="0" smtClean="0">
                <a:solidFill>
                  <a:srgbClr val="00B050"/>
                </a:solidFill>
              </a:rPr>
              <a:t>karar vermesi </a:t>
            </a:r>
          </a:p>
          <a:p>
            <a:r>
              <a:rPr lang="tr-TR" sz="2400" b="1" dirty="0">
                <a:solidFill>
                  <a:srgbClr val="002060"/>
                </a:solidFill>
              </a:rPr>
              <a:t> </a:t>
            </a:r>
            <a:r>
              <a:rPr lang="tr-TR" sz="2400" b="1" dirty="0" smtClean="0">
                <a:solidFill>
                  <a:srgbClr val="002060"/>
                </a:solidFill>
              </a:rPr>
              <a:t>    ve</a:t>
            </a:r>
            <a:r>
              <a:rPr lang="tr-TR" sz="2400" b="1" dirty="0">
                <a:solidFill>
                  <a:srgbClr val="002060"/>
                </a:solidFill>
              </a:rPr>
              <a:t> </a:t>
            </a:r>
            <a:r>
              <a:rPr lang="tr-TR" sz="2400" b="1" dirty="0" smtClean="0">
                <a:solidFill>
                  <a:srgbClr val="002060"/>
                </a:solidFill>
              </a:rPr>
              <a:t>bunu karşıdakine</a:t>
            </a:r>
            <a:r>
              <a:rPr lang="tr-TR" sz="2400" b="1" dirty="0">
                <a:solidFill>
                  <a:srgbClr val="002060"/>
                </a:solidFill>
              </a:rPr>
              <a:t> açık bir dille, </a:t>
            </a:r>
            <a:endParaRPr lang="tr-TR" sz="2400" b="1" dirty="0" smtClean="0">
              <a:solidFill>
                <a:srgbClr val="002060"/>
              </a:solidFill>
            </a:endParaRPr>
          </a:p>
          <a:p>
            <a:r>
              <a:rPr lang="tr-TR" sz="2400" b="1" dirty="0" smtClean="0">
                <a:solidFill>
                  <a:srgbClr val="002060"/>
                </a:solidFill>
              </a:rPr>
              <a:t>     etkin</a:t>
            </a:r>
            <a:r>
              <a:rPr lang="tr-TR" sz="2400" b="1" dirty="0">
                <a:solidFill>
                  <a:srgbClr val="002060"/>
                </a:solidFill>
              </a:rPr>
              <a:t> iletişimle aktarabilmesidir</a:t>
            </a:r>
          </a:p>
          <a:p>
            <a:endParaRPr lang="tr-TR" dirty="0"/>
          </a:p>
        </p:txBody>
      </p:sp>
      <p:pic>
        <p:nvPicPr>
          <p:cNvPr id="1026" name="Picture 2" descr="D:\sabri\RAM\özel eğitim\madde\hayir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454" y="3056239"/>
            <a:ext cx="5957292" cy="2749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Sakarya İl Milli Eğitim Müdürlüğü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6849233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95536" y="538620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tr-TR" sz="2200" b="1" dirty="0">
              <a:solidFill>
                <a:srgbClr val="002060"/>
              </a:solidFill>
            </a:endParaRPr>
          </a:p>
          <a:p>
            <a:pPr marL="342900" indent="-342900">
              <a:buFont typeface="Wingdings 2" pitchFamily="18" charset="2"/>
              <a:buChar char=""/>
            </a:pPr>
            <a:r>
              <a:rPr lang="tr-TR" sz="2400" b="1" dirty="0" smtClean="0">
                <a:solidFill>
                  <a:srgbClr val="002060"/>
                </a:solidFill>
              </a:rPr>
              <a:t>Hayır</a:t>
            </a:r>
            <a:r>
              <a:rPr lang="tr-TR" sz="2400" b="1" dirty="0">
                <a:solidFill>
                  <a:srgbClr val="002060"/>
                </a:solidFill>
              </a:rPr>
              <a:t> demenin sonuçlarının olumsuz olacağı ile ilgili</a:t>
            </a:r>
            <a:r>
              <a:rPr lang="tr-TR" sz="2400" b="1" dirty="0" smtClean="0">
                <a:solidFill>
                  <a:srgbClr val="002060"/>
                </a:solidFill>
              </a:rPr>
              <a:t>, çoğunlukla</a:t>
            </a:r>
            <a:r>
              <a:rPr lang="tr-TR" sz="2400" b="1" dirty="0">
                <a:solidFill>
                  <a:srgbClr val="002060"/>
                </a:solidFill>
              </a:rPr>
              <a:t> abartılmış ve yanlış olan algılama ‘</a:t>
            </a:r>
            <a:r>
              <a:rPr lang="tr-TR" sz="2400" b="1" dirty="0" smtClean="0">
                <a:solidFill>
                  <a:srgbClr val="002060"/>
                </a:solidFill>
              </a:rPr>
              <a:t>hayır’dan kaçınılmasına</a:t>
            </a:r>
            <a:r>
              <a:rPr lang="tr-TR" sz="2400" b="1" dirty="0">
                <a:solidFill>
                  <a:srgbClr val="002060"/>
                </a:solidFill>
              </a:rPr>
              <a:t> neden olur</a:t>
            </a:r>
            <a:r>
              <a:rPr lang="tr-TR" sz="2400" b="1" dirty="0" smtClean="0">
                <a:solidFill>
                  <a:srgbClr val="002060"/>
                </a:solidFill>
              </a:rPr>
              <a:t>. </a:t>
            </a:r>
          </a:p>
          <a:p>
            <a:r>
              <a:rPr lang="tr-TR" sz="2800" b="1" dirty="0">
                <a:solidFill>
                  <a:srgbClr val="002060"/>
                </a:solidFill>
              </a:rPr>
              <a:t> </a:t>
            </a:r>
            <a:r>
              <a:rPr lang="tr-TR" sz="2800" b="1" dirty="0" smtClean="0">
                <a:solidFill>
                  <a:srgbClr val="002060"/>
                </a:solidFill>
              </a:rPr>
              <a:t>     Oysa Kötü olan şeylere </a:t>
            </a:r>
            <a:r>
              <a:rPr lang="tr-TR" sz="2800" b="1" dirty="0" smtClean="0">
                <a:solidFill>
                  <a:srgbClr val="FF0000"/>
                </a:solidFill>
              </a:rPr>
              <a:t>HAYIR</a:t>
            </a:r>
            <a:r>
              <a:rPr lang="tr-TR" sz="2800" b="1" dirty="0" smtClean="0">
                <a:solidFill>
                  <a:srgbClr val="002060"/>
                </a:solidFill>
              </a:rPr>
              <a:t> demek bir erdemdir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tr-TR" sz="22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WIN7\Desktop\smiley_vista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852936"/>
            <a:ext cx="4819331" cy="37058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Sakarya İl Milli Eğitim Müdürlüğü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0132498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971600" y="1158594"/>
            <a:ext cx="552745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rgbClr val="002060"/>
                </a:solidFill>
              </a:rPr>
              <a:t>Neden </a:t>
            </a:r>
            <a:r>
              <a:rPr lang="tr-TR" sz="2800" b="1" dirty="0">
                <a:solidFill>
                  <a:srgbClr val="FF0000"/>
                </a:solidFill>
              </a:rPr>
              <a:t>‘Hayır’ </a:t>
            </a:r>
            <a:r>
              <a:rPr lang="tr-TR" sz="2800" b="1" dirty="0">
                <a:solidFill>
                  <a:srgbClr val="002060"/>
                </a:solidFill>
              </a:rPr>
              <a:t>Diyemeyiz</a:t>
            </a:r>
            <a:r>
              <a:rPr lang="tr-TR" sz="2800" b="1" dirty="0" smtClean="0">
                <a:solidFill>
                  <a:srgbClr val="002060"/>
                </a:solidFill>
              </a:rPr>
              <a:t>?</a:t>
            </a:r>
          </a:p>
          <a:p>
            <a:endParaRPr lang="tr-TR" sz="2400" b="1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tr-TR" sz="2400" b="1" dirty="0" smtClean="0">
                <a:solidFill>
                  <a:srgbClr val="002060"/>
                </a:solidFill>
              </a:rPr>
              <a:t>‘</a:t>
            </a:r>
            <a:r>
              <a:rPr lang="tr-TR" sz="2400" b="1" dirty="0">
                <a:solidFill>
                  <a:srgbClr val="002060"/>
                </a:solidFill>
              </a:rPr>
              <a:t>Hayır’ dememek bir çok kişi için</a:t>
            </a:r>
            <a:r>
              <a:rPr lang="tr-TR" sz="2400" b="1" dirty="0" smtClean="0">
                <a:solidFill>
                  <a:srgbClr val="002060"/>
                </a:solidFill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tr-TR" sz="2400" b="1" dirty="0">
                <a:solidFill>
                  <a:srgbClr val="002060"/>
                </a:solidFill>
              </a:rPr>
              <a:t> kendisi </a:t>
            </a:r>
            <a:r>
              <a:rPr lang="tr-TR" sz="2400" b="1" dirty="0" smtClean="0">
                <a:solidFill>
                  <a:srgbClr val="002060"/>
                </a:solidFill>
              </a:rPr>
              <a:t>hakkında</a:t>
            </a:r>
          </a:p>
          <a:p>
            <a:pPr>
              <a:lnSpc>
                <a:spcPct val="150000"/>
              </a:lnSpc>
            </a:pPr>
            <a:r>
              <a:rPr lang="tr-TR" sz="2400" b="1" dirty="0" smtClean="0">
                <a:solidFill>
                  <a:srgbClr val="002060"/>
                </a:solidFill>
              </a:rPr>
              <a:t> ‘bencil’, ‘kötü’, ‘düşüncesiz’ gibi </a:t>
            </a:r>
          </a:p>
          <a:p>
            <a:pPr>
              <a:lnSpc>
                <a:spcPct val="150000"/>
              </a:lnSpc>
            </a:pPr>
            <a:r>
              <a:rPr lang="tr-TR" sz="2400" b="1" dirty="0" smtClean="0">
                <a:solidFill>
                  <a:srgbClr val="002060"/>
                </a:solidFill>
              </a:rPr>
              <a:t>yakıştırmaların yapılmasını</a:t>
            </a:r>
            <a:r>
              <a:rPr lang="tr-TR" sz="2400" b="1" dirty="0">
                <a:solidFill>
                  <a:srgbClr val="002060"/>
                </a:solidFill>
              </a:rPr>
              <a:t> engelleyici </a:t>
            </a:r>
            <a:endParaRPr lang="tr-TR" sz="2400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tr-TR" sz="2400" b="1" dirty="0" smtClean="0">
                <a:solidFill>
                  <a:srgbClr val="002060"/>
                </a:solidFill>
              </a:rPr>
              <a:t>işlev</a:t>
            </a:r>
            <a:r>
              <a:rPr lang="tr-TR" sz="2400" b="1" dirty="0">
                <a:solidFill>
                  <a:srgbClr val="002060"/>
                </a:solidFill>
              </a:rPr>
              <a:t> görebilir</a:t>
            </a:r>
            <a:endParaRPr lang="tr-TR" sz="2400" b="1" dirty="0">
              <a:solidFill>
                <a:srgbClr val="002060"/>
              </a:solidFill>
              <a:effectLst/>
            </a:endParaRPr>
          </a:p>
        </p:txBody>
      </p:sp>
      <p:pic>
        <p:nvPicPr>
          <p:cNvPr id="4098" name="Picture 2" descr="C:\Users\WIN7\Desktop\Man-With-Question-0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560" t="-3837" r="-516" b="3837"/>
          <a:stretch/>
        </p:blipFill>
        <p:spPr bwMode="auto">
          <a:xfrm>
            <a:off x="6084168" y="672054"/>
            <a:ext cx="3297848" cy="45203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Sakarya İl Milli Eğitim Müdürlüğü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3589285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85720" y="332656"/>
            <a:ext cx="857256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>
                <a:solidFill>
                  <a:srgbClr val="002060"/>
                </a:solidFill>
              </a:rPr>
              <a:t>	</a:t>
            </a:r>
            <a:r>
              <a:rPr lang="tr-TR" sz="2800" b="1" u="sng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Ne zaman </a:t>
            </a:r>
            <a:r>
              <a:rPr lang="tr-TR" sz="3600" b="1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hayır</a:t>
            </a:r>
            <a:r>
              <a:rPr lang="tr-TR" sz="2800" b="1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tr-TR" sz="2800" b="1" u="sng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demeliyiz?</a:t>
            </a:r>
          </a:p>
          <a:p>
            <a:endParaRPr lang="tr-TR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endParaRPr lang="tr-TR" sz="2000" b="1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Kişi</a:t>
            </a:r>
            <a:r>
              <a:rPr lang="tr-TR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üzerinde gereğinden fazla stres yaratan işlere </a:t>
            </a:r>
            <a:endParaRPr lang="tr-TR" sz="2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‘</a:t>
            </a:r>
            <a:r>
              <a:rPr lang="tr-TR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hayır</a:t>
            </a:r>
            <a:r>
              <a:rPr lang="tr-TR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diyebilmelidir.</a:t>
            </a:r>
          </a:p>
          <a:p>
            <a:endParaRPr lang="tr-TR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Bir</a:t>
            </a:r>
            <a:r>
              <a:rPr lang="tr-TR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tr-TR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duruma</a:t>
            </a:r>
            <a:r>
              <a:rPr lang="tr-TR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‘evet’ veya ‘hayır’ demeden önce </a:t>
            </a:r>
            <a:r>
              <a:rPr lang="tr-TR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süre</a:t>
            </a:r>
          </a:p>
          <a:p>
            <a:r>
              <a:rPr lang="tr-TR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tr-TR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tr-TR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istenebilir. Böylece</a:t>
            </a:r>
            <a:r>
              <a:rPr lang="tr-TR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‘hayır’ cevabı daha kolay </a:t>
            </a:r>
            <a:endParaRPr lang="tr-TR" sz="2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erilebilir.</a:t>
            </a:r>
          </a:p>
          <a:p>
            <a:endParaRPr lang="tr-TR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tr-TR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Evet’ demeden önce sorumlulukların da </a:t>
            </a:r>
            <a:r>
              <a:rPr lang="tr-TR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gözden geçirilmesi</a:t>
            </a:r>
            <a:r>
              <a:rPr lang="tr-TR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önemlidir. Daha fazla sorumluluk </a:t>
            </a:r>
            <a:r>
              <a:rPr lang="tr-TR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yükleyen </a:t>
            </a:r>
            <a:r>
              <a:rPr lang="tr-TR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istenmeyen</a:t>
            </a:r>
            <a:r>
              <a:rPr lang="tr-TR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işlere ‘hayır’ demek uygun olur</a:t>
            </a:r>
            <a:r>
              <a:rPr lang="tr-TR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tr-TR" sz="2400" dirty="0">
              <a:solidFill>
                <a:srgbClr val="002060"/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Sakarya İl Milli Eğitim Müdürlüğü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5496512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611560" y="246635"/>
            <a:ext cx="8136904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Nasıl </a:t>
            </a:r>
            <a:r>
              <a:rPr lang="tr-TR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hayır</a:t>
            </a:r>
            <a:r>
              <a:rPr lang="tr-TR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tr-TR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demeliyiz?</a:t>
            </a:r>
          </a:p>
          <a:p>
            <a:pPr algn="r"/>
            <a:endParaRPr lang="tr-TR" sz="2400" b="1" dirty="0">
              <a:solidFill>
                <a:srgbClr val="002060"/>
              </a:solidFill>
            </a:endParaRPr>
          </a:p>
          <a:p>
            <a:r>
              <a:rPr lang="tr-TR" sz="2800" b="1" dirty="0" smtClean="0">
                <a:solidFill>
                  <a:srgbClr val="002060"/>
                </a:solidFill>
              </a:rPr>
              <a:t>Kendi</a:t>
            </a:r>
            <a:r>
              <a:rPr lang="tr-TR" sz="2800" b="1" dirty="0">
                <a:solidFill>
                  <a:srgbClr val="002060"/>
                </a:solidFill>
              </a:rPr>
              <a:t> isteklerinizi belirlemek </a:t>
            </a:r>
            <a:r>
              <a:rPr lang="tr-TR" sz="2800" b="1" dirty="0" smtClean="0">
                <a:solidFill>
                  <a:srgbClr val="002060"/>
                </a:solidFill>
              </a:rPr>
              <a:t>ve bunları</a:t>
            </a:r>
            <a:r>
              <a:rPr lang="tr-TR" sz="2800" b="1" dirty="0">
                <a:solidFill>
                  <a:srgbClr val="002060"/>
                </a:solidFill>
              </a:rPr>
              <a:t> hayata geçirmek </a:t>
            </a:r>
            <a:r>
              <a:rPr lang="tr-TR" sz="2800" b="1" dirty="0" smtClean="0">
                <a:solidFill>
                  <a:srgbClr val="002060"/>
                </a:solidFill>
              </a:rPr>
              <a:t>için,</a:t>
            </a:r>
          </a:p>
          <a:p>
            <a:r>
              <a:rPr lang="tr-TR" sz="2800" b="1" dirty="0">
                <a:solidFill>
                  <a:srgbClr val="002060"/>
                </a:solidFill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tr-TR" sz="2600" b="1" dirty="0">
                <a:solidFill>
                  <a:srgbClr val="002060"/>
                </a:solidFill>
              </a:rPr>
              <a:t>1. Ne istiyorum? </a:t>
            </a:r>
          </a:p>
          <a:p>
            <a:pPr>
              <a:lnSpc>
                <a:spcPct val="150000"/>
              </a:lnSpc>
            </a:pPr>
            <a:r>
              <a:rPr lang="tr-TR" sz="2600" b="1" dirty="0">
                <a:solidFill>
                  <a:srgbClr val="002060"/>
                </a:solidFill>
              </a:rPr>
              <a:t>2. Beni neler mutlu eder? </a:t>
            </a:r>
          </a:p>
          <a:p>
            <a:pPr>
              <a:lnSpc>
                <a:spcPct val="150000"/>
              </a:lnSpc>
            </a:pPr>
            <a:r>
              <a:rPr lang="tr-TR" sz="2600" b="1" dirty="0">
                <a:solidFill>
                  <a:srgbClr val="002060"/>
                </a:solidFill>
              </a:rPr>
              <a:t>3. Kimlerle birlikte zaman </a:t>
            </a:r>
            <a:r>
              <a:rPr lang="tr-TR" sz="2600" b="1" dirty="0" smtClean="0">
                <a:solidFill>
                  <a:srgbClr val="002060"/>
                </a:solidFill>
              </a:rPr>
              <a:t>geçirmekten</a:t>
            </a:r>
            <a:r>
              <a:rPr lang="tr-TR" sz="2600" b="1" dirty="0">
                <a:solidFill>
                  <a:srgbClr val="002060"/>
                </a:solidFill>
              </a:rPr>
              <a:t> zevk alıyorum? </a:t>
            </a:r>
          </a:p>
          <a:p>
            <a:pPr>
              <a:lnSpc>
                <a:spcPct val="150000"/>
              </a:lnSpc>
            </a:pPr>
            <a:r>
              <a:rPr lang="tr-TR" sz="2600" b="1" dirty="0">
                <a:solidFill>
                  <a:srgbClr val="002060"/>
                </a:solidFill>
              </a:rPr>
              <a:t>4. Nerede/nasıl davranmalıyım</a:t>
            </a:r>
            <a:r>
              <a:rPr lang="tr-TR" sz="2600" b="1" dirty="0" smtClean="0">
                <a:solidFill>
                  <a:srgbClr val="002060"/>
                </a:solidFill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tr-TR" sz="2800" b="1" dirty="0">
                <a:solidFill>
                  <a:srgbClr val="002060"/>
                </a:solidFill>
                <a:effectLst/>
              </a:rPr>
              <a:t>	</a:t>
            </a:r>
            <a:r>
              <a:rPr lang="tr-TR" sz="2800" b="1" dirty="0">
                <a:solidFill>
                  <a:srgbClr val="002060"/>
                </a:solidFill>
              </a:rPr>
              <a:t> </a:t>
            </a:r>
            <a:r>
              <a:rPr lang="tr-TR" sz="2800" b="1" dirty="0" smtClean="0">
                <a:solidFill>
                  <a:srgbClr val="002060"/>
                </a:solidFill>
              </a:rPr>
              <a:t>     </a:t>
            </a:r>
            <a:r>
              <a:rPr lang="tr-TR" sz="2800" b="1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Sorun</a:t>
            </a:r>
            <a:r>
              <a:rPr lang="tr-TR" sz="2800" b="1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?</a:t>
            </a:r>
            <a:endParaRPr lang="tr-TR" sz="2800" b="1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Sakarya İl Milli Eğitim Müdürlüğü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5496512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827585" y="404664"/>
            <a:ext cx="6912768" cy="1897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000"/>
              </a:spcBef>
              <a:spcAft>
                <a:spcPts val="1000"/>
              </a:spcAft>
            </a:pPr>
            <a:r>
              <a:rPr lang="tr-TR" sz="2400" b="1" i="1" dirty="0" smtClean="0">
                <a:solidFill>
                  <a:srgbClr val="002060"/>
                </a:solidFill>
              </a:rPr>
              <a:t>	Sağlıklı </a:t>
            </a:r>
            <a:r>
              <a:rPr lang="tr-TR" sz="2400" b="1" i="1" dirty="0">
                <a:solidFill>
                  <a:srgbClr val="002060"/>
                </a:solidFill>
              </a:rPr>
              <a:t>yaşamı </a:t>
            </a:r>
            <a:r>
              <a:rPr lang="tr-TR" sz="2400" b="1" i="1" dirty="0" smtClean="0">
                <a:solidFill>
                  <a:srgbClr val="002060"/>
                </a:solidFill>
              </a:rPr>
              <a:t>destekleyen;</a:t>
            </a:r>
            <a:endParaRPr lang="tr-TR" sz="2400" b="1" i="1" dirty="0">
              <a:solidFill>
                <a:srgbClr val="002060"/>
              </a:solidFill>
            </a:endParaRPr>
          </a:p>
          <a:p>
            <a:pPr marL="280988" indent="-280988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sz="2400" b="1" dirty="0">
                <a:solidFill>
                  <a:srgbClr val="002060"/>
                </a:solidFill>
              </a:rPr>
              <a:t>Çeşitli sistem ve yapılarıyla </a:t>
            </a:r>
            <a:r>
              <a:rPr lang="tr-TR" sz="3200" b="1" dirty="0">
                <a:solidFill>
                  <a:srgbClr val="002060"/>
                </a:solidFill>
              </a:rPr>
              <a:t>vücudun kendisi</a:t>
            </a:r>
          </a:p>
          <a:p>
            <a:pPr marL="280988" indent="-280988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sz="2400" b="1" dirty="0">
                <a:solidFill>
                  <a:srgbClr val="002060"/>
                </a:solidFill>
              </a:rPr>
              <a:t>Bilinçli gayretleriyle </a:t>
            </a:r>
            <a:r>
              <a:rPr lang="tr-TR" sz="2800" b="1" dirty="0">
                <a:solidFill>
                  <a:srgbClr val="002060"/>
                </a:solidFill>
              </a:rPr>
              <a:t>insanın kendisi</a:t>
            </a:r>
          </a:p>
        </p:txBody>
      </p:sp>
      <p:pic>
        <p:nvPicPr>
          <p:cNvPr id="1026" name="Picture 2" descr="http://www.cemilusta.com.tr/userfiles/images/sagliklibeslenm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14" y="2708920"/>
            <a:ext cx="7946109" cy="3362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Sakarya İl Milli Eğitim Müdürlüğü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8780640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328499" y="734939"/>
            <a:ext cx="612068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002060"/>
                </a:solidFill>
              </a:rPr>
              <a:t>a. Direk</a:t>
            </a:r>
            <a:r>
              <a:rPr lang="tr-TR" sz="2800" b="1" dirty="0">
                <a:solidFill>
                  <a:srgbClr val="002060"/>
                </a:solidFill>
              </a:rPr>
              <a:t> ve açıkça </a:t>
            </a:r>
            <a:r>
              <a:rPr lang="tr-TR" sz="3200" b="1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hayır</a:t>
            </a:r>
            <a:r>
              <a:rPr lang="tr-TR" sz="3200" b="1" dirty="0">
                <a:solidFill>
                  <a:srgbClr val="002060"/>
                </a:solidFill>
                <a:latin typeface="Arial Black" panose="020B0A04020102020204" pitchFamily="34" charset="0"/>
              </a:rPr>
              <a:t> </a:t>
            </a:r>
            <a:r>
              <a:rPr lang="tr-TR" sz="2800" b="1" dirty="0">
                <a:solidFill>
                  <a:srgbClr val="002060"/>
                </a:solidFill>
              </a:rPr>
              <a:t>demek: </a:t>
            </a:r>
            <a:endParaRPr lang="tr-TR" sz="2800" b="1" dirty="0" smtClean="0">
              <a:solidFill>
                <a:srgbClr val="002060"/>
              </a:solidFill>
            </a:endParaRPr>
          </a:p>
          <a:p>
            <a:endParaRPr lang="tr-TR" sz="2000" b="1" dirty="0">
              <a:solidFill>
                <a:srgbClr val="002060"/>
              </a:solidFill>
            </a:endParaRPr>
          </a:p>
          <a:p>
            <a:r>
              <a:rPr lang="tr-TR" sz="2800" dirty="0" smtClean="0">
                <a:solidFill>
                  <a:srgbClr val="002060"/>
                </a:solidFill>
              </a:rPr>
              <a:t>Bazen</a:t>
            </a:r>
            <a:r>
              <a:rPr lang="tr-TR" sz="2800" dirty="0">
                <a:solidFill>
                  <a:srgbClr val="002060"/>
                </a:solidFill>
              </a:rPr>
              <a:t> en doğru </a:t>
            </a:r>
            <a:r>
              <a:rPr lang="tr-TR" sz="2800" dirty="0" smtClean="0">
                <a:solidFill>
                  <a:srgbClr val="002060"/>
                </a:solidFill>
              </a:rPr>
              <a:t>yöntem hiçbir</a:t>
            </a:r>
            <a:r>
              <a:rPr lang="tr-TR" sz="2800" dirty="0">
                <a:solidFill>
                  <a:srgbClr val="002060"/>
                </a:solidFill>
              </a:rPr>
              <a:t> bahane yaratmadan</a:t>
            </a:r>
            <a:r>
              <a:rPr lang="tr-TR" sz="2800" dirty="0" smtClean="0">
                <a:solidFill>
                  <a:srgbClr val="002060"/>
                </a:solidFill>
              </a:rPr>
              <a:t>,</a:t>
            </a:r>
          </a:p>
          <a:p>
            <a:r>
              <a:rPr lang="tr-TR" sz="2800" dirty="0" smtClean="0">
                <a:solidFill>
                  <a:srgbClr val="002060"/>
                </a:solidFill>
              </a:rPr>
              <a:t>direk </a:t>
            </a:r>
            <a:r>
              <a:rPr lang="tr-TR" sz="2800" dirty="0">
                <a:solidFill>
                  <a:srgbClr val="002060"/>
                </a:solidFill>
              </a:rPr>
              <a:t> ve açık olarak </a:t>
            </a:r>
            <a:r>
              <a:rPr lang="tr-TR" sz="2800" b="1" dirty="0" smtClean="0">
                <a:solidFill>
                  <a:srgbClr val="FF0000"/>
                </a:solidFill>
              </a:rPr>
              <a:t>hayır demektir</a:t>
            </a:r>
            <a:r>
              <a:rPr lang="tr-TR" sz="2800" dirty="0">
                <a:solidFill>
                  <a:srgbClr val="FF0000"/>
                </a:solidFill>
              </a:rPr>
              <a:t>. </a:t>
            </a:r>
          </a:p>
        </p:txBody>
      </p:sp>
      <p:pic>
        <p:nvPicPr>
          <p:cNvPr id="1026" name="Picture 2" descr="C:\Users\WIN7\Desktop\Success-Kid.j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140968"/>
            <a:ext cx="4662180" cy="29281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Sakarya İl Milli Eğitim Müdürlüğü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5496512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71472" y="692696"/>
            <a:ext cx="792961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2400" b="1" dirty="0">
              <a:solidFill>
                <a:srgbClr val="002060"/>
              </a:solidFill>
            </a:endParaRPr>
          </a:p>
          <a:p>
            <a:r>
              <a:rPr lang="tr-TR" sz="2800" b="1" dirty="0" smtClean="0">
                <a:solidFill>
                  <a:srgbClr val="002060"/>
                </a:solidFill>
              </a:rPr>
              <a:t>b.  Nedenlerini </a:t>
            </a:r>
            <a:r>
              <a:rPr lang="tr-TR" sz="2400" b="1" dirty="0" smtClean="0">
                <a:solidFill>
                  <a:srgbClr val="002060"/>
                </a:solidFill>
              </a:rPr>
              <a:t>açıklayarak</a:t>
            </a:r>
            <a:r>
              <a:rPr lang="tr-TR" sz="2400" b="1" dirty="0">
                <a:solidFill>
                  <a:srgbClr val="002060"/>
                </a:solidFill>
              </a:rPr>
              <a:t> </a:t>
            </a:r>
            <a:r>
              <a:rPr lang="tr-TR" sz="2800" b="1" dirty="0" smtClean="0">
                <a:solidFill>
                  <a:srgbClr val="FF0000"/>
                </a:solidFill>
              </a:rPr>
              <a:t>hayır</a:t>
            </a:r>
            <a:r>
              <a:rPr lang="tr-TR" sz="2800" b="1" dirty="0">
                <a:solidFill>
                  <a:srgbClr val="002060"/>
                </a:solidFill>
              </a:rPr>
              <a:t> </a:t>
            </a:r>
            <a:r>
              <a:rPr lang="tr-TR" sz="2400" b="1" dirty="0">
                <a:solidFill>
                  <a:srgbClr val="002060"/>
                </a:solidFill>
              </a:rPr>
              <a:t>demek</a:t>
            </a:r>
            <a:r>
              <a:rPr lang="tr-TR" sz="2400" b="1" dirty="0" smtClean="0">
                <a:solidFill>
                  <a:srgbClr val="002060"/>
                </a:solidFill>
              </a:rPr>
              <a:t>:</a:t>
            </a:r>
          </a:p>
          <a:p>
            <a:endParaRPr lang="tr-TR" sz="2800" b="1" dirty="0" smtClean="0">
              <a:solidFill>
                <a:srgbClr val="002060"/>
              </a:solidFill>
            </a:endParaRPr>
          </a:p>
          <a:p>
            <a:r>
              <a:rPr lang="tr-TR" sz="2400" b="1" dirty="0" smtClean="0">
                <a:solidFill>
                  <a:srgbClr val="002060"/>
                </a:solidFill>
              </a:rPr>
              <a:t>Bazı durumlarda</a:t>
            </a:r>
            <a:r>
              <a:rPr lang="tr-TR" sz="2400" b="1" dirty="0">
                <a:solidFill>
                  <a:srgbClr val="002060"/>
                </a:solidFill>
              </a:rPr>
              <a:t> isteseniz bile </a:t>
            </a:r>
            <a:endParaRPr lang="tr-TR" sz="2400" b="1" dirty="0" smtClean="0">
              <a:solidFill>
                <a:srgbClr val="002060"/>
              </a:solidFill>
            </a:endParaRPr>
          </a:p>
          <a:p>
            <a:r>
              <a:rPr lang="tr-TR" sz="2400" b="1" dirty="0" smtClean="0">
                <a:solidFill>
                  <a:srgbClr val="002060"/>
                </a:solidFill>
              </a:rPr>
              <a:t>evet</a:t>
            </a:r>
            <a:r>
              <a:rPr lang="tr-TR" sz="2400" b="1" dirty="0">
                <a:solidFill>
                  <a:srgbClr val="002060"/>
                </a:solidFill>
              </a:rPr>
              <a:t> demeniz sizin için </a:t>
            </a:r>
            <a:r>
              <a:rPr lang="tr-TR" sz="2400" b="1" dirty="0" smtClean="0">
                <a:solidFill>
                  <a:srgbClr val="002060"/>
                </a:solidFill>
              </a:rPr>
              <a:t>yanlış olacağı</a:t>
            </a:r>
            <a:r>
              <a:rPr lang="tr-TR" sz="2400" b="1" dirty="0">
                <a:solidFill>
                  <a:srgbClr val="002060"/>
                </a:solidFill>
              </a:rPr>
              <a:t> için, isteğinizi </a:t>
            </a:r>
            <a:r>
              <a:rPr lang="tr-TR" sz="2400" b="1" dirty="0" smtClean="0">
                <a:solidFill>
                  <a:srgbClr val="002060"/>
                </a:solidFill>
              </a:rPr>
              <a:t>belirterek</a:t>
            </a:r>
          </a:p>
          <a:p>
            <a:r>
              <a:rPr lang="tr-TR" sz="2400" b="1" dirty="0" smtClean="0">
                <a:solidFill>
                  <a:srgbClr val="002060"/>
                </a:solidFill>
              </a:rPr>
              <a:t>ancak</a:t>
            </a:r>
            <a:r>
              <a:rPr lang="tr-TR" sz="2400" b="1" dirty="0">
                <a:solidFill>
                  <a:srgbClr val="002060"/>
                </a:solidFill>
              </a:rPr>
              <a:t> </a:t>
            </a:r>
            <a:r>
              <a:rPr lang="tr-TR" sz="2400" b="1" dirty="0" smtClean="0">
                <a:solidFill>
                  <a:srgbClr val="002060"/>
                </a:solidFill>
              </a:rPr>
              <a:t>nedenlerini açıklayarak</a:t>
            </a:r>
            <a:r>
              <a:rPr lang="tr-TR" sz="2400" b="1" dirty="0">
                <a:solidFill>
                  <a:srgbClr val="002060"/>
                </a:solidFill>
              </a:rPr>
              <a:t>, karşı tarafı da </a:t>
            </a:r>
            <a:endParaRPr lang="tr-TR" sz="2400" b="1" dirty="0" smtClean="0">
              <a:solidFill>
                <a:srgbClr val="002060"/>
              </a:solidFill>
            </a:endParaRPr>
          </a:p>
          <a:p>
            <a:r>
              <a:rPr lang="tr-TR" sz="2400" b="1" dirty="0" smtClean="0">
                <a:solidFill>
                  <a:srgbClr val="002060"/>
                </a:solidFill>
              </a:rPr>
              <a:t>elinizden</a:t>
            </a:r>
            <a:r>
              <a:rPr lang="tr-TR" sz="2400" b="1" dirty="0">
                <a:solidFill>
                  <a:srgbClr val="002060"/>
                </a:solidFill>
              </a:rPr>
              <a:t> geldiğince </a:t>
            </a:r>
            <a:r>
              <a:rPr lang="tr-TR" sz="2400" b="1" dirty="0" smtClean="0">
                <a:solidFill>
                  <a:srgbClr val="002060"/>
                </a:solidFill>
              </a:rPr>
              <a:t>kırmadan hayır</a:t>
            </a:r>
            <a:r>
              <a:rPr lang="tr-TR" sz="2400" b="1" dirty="0">
                <a:solidFill>
                  <a:srgbClr val="002060"/>
                </a:solidFill>
              </a:rPr>
              <a:t> demeyi bilin. </a:t>
            </a:r>
            <a:endParaRPr lang="tr-TR" sz="2400" b="1" dirty="0">
              <a:solidFill>
                <a:srgbClr val="002060"/>
              </a:solidFill>
              <a:effectLst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Sakarya İl Milli Eğitim Müdürlüğü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1396098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211960" y="1836584"/>
            <a:ext cx="460851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2000" b="1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tr-TR" sz="2400" b="1" dirty="0">
                <a:solidFill>
                  <a:srgbClr val="002060"/>
                </a:solidFill>
              </a:rPr>
              <a:t>1. Önce anlamak sonra anlaşılmak! </a:t>
            </a:r>
            <a:endParaRPr lang="tr-TR" sz="2400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tr-TR" sz="2400" b="1" dirty="0" smtClean="0">
                <a:solidFill>
                  <a:srgbClr val="002060"/>
                </a:solidFill>
              </a:rPr>
              <a:t>Muhatabınızı</a:t>
            </a:r>
            <a:r>
              <a:rPr lang="tr-TR" sz="2400" b="1" dirty="0">
                <a:solidFill>
                  <a:srgbClr val="002060"/>
                </a:solidFill>
              </a:rPr>
              <a:t> </a:t>
            </a:r>
            <a:r>
              <a:rPr lang="tr-TR" sz="2400" b="1" dirty="0" smtClean="0">
                <a:solidFill>
                  <a:srgbClr val="002060"/>
                </a:solidFill>
              </a:rPr>
              <a:t>saygıyla dinleyin</a:t>
            </a:r>
            <a:r>
              <a:rPr lang="tr-TR" sz="2400" b="1" dirty="0">
                <a:solidFill>
                  <a:srgbClr val="002060"/>
                </a:solidFill>
              </a:rPr>
              <a:t>. </a:t>
            </a:r>
            <a:endParaRPr lang="tr-TR" sz="2400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tr-TR" sz="2400" b="1" dirty="0" smtClean="0">
                <a:solidFill>
                  <a:srgbClr val="002060"/>
                </a:solidFill>
              </a:rPr>
              <a:t>Konuşmasını</a:t>
            </a:r>
            <a:r>
              <a:rPr lang="tr-TR" sz="2400" b="1" dirty="0">
                <a:solidFill>
                  <a:srgbClr val="002060"/>
                </a:solidFill>
              </a:rPr>
              <a:t> tamamlamasını </a:t>
            </a:r>
            <a:endParaRPr lang="tr-TR" sz="2400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tr-TR" sz="2400" b="1" dirty="0" smtClean="0">
                <a:solidFill>
                  <a:srgbClr val="002060"/>
                </a:solidFill>
              </a:rPr>
              <a:t>bekleyin. </a:t>
            </a:r>
          </a:p>
          <a:p>
            <a:pPr>
              <a:lnSpc>
                <a:spcPct val="150000"/>
              </a:lnSpc>
            </a:pPr>
            <a:r>
              <a:rPr lang="tr-TR" sz="2400" b="1" dirty="0" smtClean="0">
                <a:solidFill>
                  <a:srgbClr val="002060"/>
                </a:solidFill>
              </a:rPr>
              <a:t>Sözünü</a:t>
            </a:r>
            <a:r>
              <a:rPr lang="tr-TR" sz="2400" b="1" dirty="0">
                <a:solidFill>
                  <a:srgbClr val="002060"/>
                </a:solidFill>
              </a:rPr>
              <a:t> </a:t>
            </a:r>
            <a:r>
              <a:rPr lang="tr-TR" sz="2400" b="1" dirty="0" smtClean="0">
                <a:solidFill>
                  <a:srgbClr val="002060"/>
                </a:solidFill>
              </a:rPr>
              <a:t>kesmeyin.</a:t>
            </a:r>
          </a:p>
          <a:p>
            <a:endParaRPr lang="tr-TR" sz="2000" b="1" dirty="0">
              <a:solidFill>
                <a:srgbClr val="002060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205265" y="404662"/>
            <a:ext cx="56166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</a:rPr>
              <a:t>Hayır</a:t>
            </a:r>
            <a:r>
              <a:rPr lang="tr-TR" sz="2800" b="1" dirty="0">
                <a:solidFill>
                  <a:srgbClr val="002060"/>
                </a:solidFill>
              </a:rPr>
              <a:t> diyememe </a:t>
            </a:r>
            <a:r>
              <a:rPr lang="tr-TR" sz="2800" b="1" dirty="0" smtClean="0">
                <a:solidFill>
                  <a:srgbClr val="002060"/>
                </a:solidFill>
              </a:rPr>
              <a:t>alışkanlığından</a:t>
            </a:r>
            <a:r>
              <a:rPr lang="tr-TR" sz="2800" b="1" dirty="0">
                <a:solidFill>
                  <a:srgbClr val="002060"/>
                </a:solidFill>
              </a:rPr>
              <a:t> </a:t>
            </a:r>
            <a:endParaRPr lang="tr-TR" sz="2800" b="1" dirty="0" smtClean="0">
              <a:solidFill>
                <a:srgbClr val="002060"/>
              </a:solidFill>
            </a:endParaRPr>
          </a:p>
          <a:p>
            <a:pPr algn="ctr"/>
            <a:r>
              <a:rPr lang="tr-TR" sz="2800" b="1" dirty="0" smtClean="0">
                <a:solidFill>
                  <a:srgbClr val="002060"/>
                </a:solidFill>
              </a:rPr>
              <a:t>kurtulmak için;</a:t>
            </a:r>
            <a:endParaRPr lang="tr-TR" sz="2800" b="1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 descr="C:\Users\WIN7\Desktop\dinleme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36584"/>
            <a:ext cx="3960440" cy="38076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Sakarya İl Milli Eğitim Müdürlüğü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5496512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771800" y="1021846"/>
            <a:ext cx="382324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2000" b="1" dirty="0">
              <a:solidFill>
                <a:srgbClr val="002060"/>
              </a:solidFill>
            </a:endParaRPr>
          </a:p>
          <a:p>
            <a:r>
              <a:rPr lang="tr-TR" sz="2400" b="1" dirty="0">
                <a:solidFill>
                  <a:srgbClr val="002060"/>
                </a:solidFill>
              </a:rPr>
              <a:t>2. Anlaşılabilmek için, </a:t>
            </a:r>
            <a:endParaRPr lang="tr-TR" sz="2400" b="1" dirty="0" smtClean="0">
              <a:solidFill>
                <a:srgbClr val="002060"/>
              </a:solidFill>
            </a:endParaRPr>
          </a:p>
          <a:p>
            <a:r>
              <a:rPr lang="tr-TR" sz="2400" b="1" dirty="0">
                <a:solidFill>
                  <a:srgbClr val="002060"/>
                </a:solidFill>
              </a:rPr>
              <a:t> </a:t>
            </a:r>
            <a:r>
              <a:rPr lang="tr-TR" sz="2400" b="1" dirty="0" smtClean="0">
                <a:solidFill>
                  <a:srgbClr val="002060"/>
                </a:solidFill>
              </a:rPr>
              <a:t>    dürüst</a:t>
            </a:r>
            <a:r>
              <a:rPr lang="tr-TR" sz="2400" b="1" dirty="0">
                <a:solidFill>
                  <a:srgbClr val="002060"/>
                </a:solidFill>
              </a:rPr>
              <a:t>, </a:t>
            </a:r>
            <a:endParaRPr lang="tr-TR" sz="2400" b="1" dirty="0" smtClean="0">
              <a:solidFill>
                <a:srgbClr val="002060"/>
              </a:solidFill>
            </a:endParaRPr>
          </a:p>
          <a:p>
            <a:r>
              <a:rPr lang="tr-TR" sz="2400" b="1" dirty="0" smtClean="0">
                <a:solidFill>
                  <a:srgbClr val="002060"/>
                </a:solidFill>
              </a:rPr>
              <a:t>     açık,</a:t>
            </a:r>
          </a:p>
          <a:p>
            <a:r>
              <a:rPr lang="tr-TR" sz="2400" b="1" dirty="0">
                <a:solidFill>
                  <a:srgbClr val="002060"/>
                </a:solidFill>
              </a:rPr>
              <a:t> </a:t>
            </a:r>
            <a:r>
              <a:rPr lang="tr-TR" sz="2400" b="1" dirty="0" smtClean="0">
                <a:solidFill>
                  <a:srgbClr val="002060"/>
                </a:solidFill>
              </a:rPr>
              <a:t>     net</a:t>
            </a:r>
            <a:r>
              <a:rPr lang="tr-TR" sz="2400" b="1" dirty="0">
                <a:solidFill>
                  <a:srgbClr val="002060"/>
                </a:solidFill>
              </a:rPr>
              <a:t> ve </a:t>
            </a:r>
            <a:r>
              <a:rPr lang="tr-TR" sz="2400" b="1" dirty="0" smtClean="0">
                <a:solidFill>
                  <a:srgbClr val="002060"/>
                </a:solidFill>
              </a:rPr>
              <a:t>kararlı olun. </a:t>
            </a:r>
            <a:endParaRPr lang="tr-TR" sz="2400" b="1" dirty="0">
              <a:solidFill>
                <a:srgbClr val="002060"/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Sakarya İl Milli Eğitim Müdürlüğü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284984"/>
            <a:ext cx="2485256" cy="2389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94176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39552" y="404664"/>
            <a:ext cx="78123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rgbClr val="002060"/>
                </a:solidFill>
              </a:rPr>
              <a:t>3. Cevabınızı vermeden önce zaman isteyin. Kendinizi o </a:t>
            </a:r>
            <a:r>
              <a:rPr lang="tr-TR" sz="2400" b="1" dirty="0" smtClean="0">
                <a:solidFill>
                  <a:srgbClr val="002060"/>
                </a:solidFill>
              </a:rPr>
              <a:t>an iyi</a:t>
            </a:r>
            <a:r>
              <a:rPr lang="tr-TR" sz="2400" b="1" dirty="0">
                <a:solidFill>
                  <a:srgbClr val="002060"/>
                </a:solidFill>
              </a:rPr>
              <a:t> </a:t>
            </a:r>
            <a:r>
              <a:rPr lang="tr-TR" sz="2400" b="1" dirty="0" smtClean="0">
                <a:solidFill>
                  <a:srgbClr val="002060"/>
                </a:solidFill>
              </a:rPr>
              <a:t>ifade edemeyeceğinizi</a:t>
            </a:r>
            <a:r>
              <a:rPr lang="tr-TR" sz="2400" b="1" dirty="0">
                <a:solidFill>
                  <a:srgbClr val="002060"/>
                </a:solidFill>
              </a:rPr>
              <a:t> ya da olumsuz bir </a:t>
            </a:r>
            <a:r>
              <a:rPr lang="tr-TR" sz="2400" b="1" dirty="0" smtClean="0">
                <a:solidFill>
                  <a:srgbClr val="002060"/>
                </a:solidFill>
              </a:rPr>
              <a:t>cevap vermekte çok</a:t>
            </a:r>
            <a:r>
              <a:rPr lang="tr-TR" sz="2400" b="1" dirty="0">
                <a:solidFill>
                  <a:srgbClr val="002060"/>
                </a:solidFill>
              </a:rPr>
              <a:t> </a:t>
            </a:r>
            <a:r>
              <a:rPr lang="tr-TR" sz="2400" b="1" dirty="0" smtClean="0">
                <a:solidFill>
                  <a:srgbClr val="002060"/>
                </a:solidFill>
              </a:rPr>
              <a:t>zorlanacağınızı düşünüyorsanız</a:t>
            </a:r>
            <a:r>
              <a:rPr lang="tr-TR" sz="2400" b="1" dirty="0">
                <a:solidFill>
                  <a:srgbClr val="002060"/>
                </a:solidFill>
              </a:rPr>
              <a:t>; durun </a:t>
            </a:r>
            <a:r>
              <a:rPr lang="tr-TR" sz="2400" b="1" dirty="0" smtClean="0">
                <a:solidFill>
                  <a:srgbClr val="002060"/>
                </a:solidFill>
              </a:rPr>
              <a:t>ve konu hakkında düşünmek için</a:t>
            </a:r>
            <a:r>
              <a:rPr lang="tr-TR" sz="2400" b="1" dirty="0">
                <a:solidFill>
                  <a:srgbClr val="002060"/>
                </a:solidFill>
              </a:rPr>
              <a:t> zaman isteyin. </a:t>
            </a:r>
            <a:r>
              <a:rPr lang="tr-TR" sz="2400" b="1" dirty="0" smtClean="0">
                <a:solidFill>
                  <a:srgbClr val="002060"/>
                </a:solidFill>
              </a:rPr>
              <a:t>Böylelikle reddetme kararınızın gerekçelerini tespit</a:t>
            </a:r>
            <a:r>
              <a:rPr lang="tr-TR" sz="2400" b="1" dirty="0">
                <a:solidFill>
                  <a:srgbClr val="002060"/>
                </a:solidFill>
              </a:rPr>
              <a:t> etmek </a:t>
            </a:r>
            <a:r>
              <a:rPr lang="tr-TR" sz="2400" b="1" dirty="0" smtClean="0">
                <a:solidFill>
                  <a:srgbClr val="002060"/>
                </a:solidFill>
              </a:rPr>
              <a:t>için fırsatınız</a:t>
            </a:r>
            <a:r>
              <a:rPr lang="tr-TR" sz="2400" b="1" dirty="0">
                <a:solidFill>
                  <a:srgbClr val="002060"/>
                </a:solidFill>
              </a:rPr>
              <a:t> olur</a:t>
            </a:r>
            <a:r>
              <a:rPr lang="tr-TR" sz="2400" b="1" dirty="0" smtClean="0">
                <a:solidFill>
                  <a:srgbClr val="002060"/>
                </a:solidFill>
              </a:rPr>
              <a:t>.</a:t>
            </a:r>
          </a:p>
          <a:p>
            <a:endParaRPr lang="tr-TR" sz="2000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WIN7\Desktop\Infinity-Time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584106"/>
            <a:ext cx="6012160" cy="35885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Sakarya İl Milli Eğitim Müdürlüğü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9398112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896587" y="2996952"/>
            <a:ext cx="7560839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>
                <a:solidFill>
                  <a:srgbClr val="002060"/>
                </a:solidFill>
              </a:rPr>
              <a:t>4</a:t>
            </a:r>
            <a:r>
              <a:rPr lang="tr-TR" sz="2400" b="1" dirty="0">
                <a:solidFill>
                  <a:srgbClr val="002060"/>
                </a:solidFill>
              </a:rPr>
              <a:t>. Beden dilinizle de hayır deyin. Muhatabınızın </a:t>
            </a:r>
            <a:r>
              <a:rPr lang="tr-TR" sz="2400" b="1" dirty="0" smtClean="0">
                <a:solidFill>
                  <a:srgbClr val="002060"/>
                </a:solidFill>
              </a:rPr>
              <a:t>gözlerinin içine</a:t>
            </a:r>
            <a:r>
              <a:rPr lang="tr-TR" sz="2400" b="1" dirty="0">
                <a:solidFill>
                  <a:srgbClr val="002060"/>
                </a:solidFill>
              </a:rPr>
              <a:t> </a:t>
            </a:r>
            <a:r>
              <a:rPr lang="tr-TR" sz="2400" b="1" dirty="0" smtClean="0">
                <a:solidFill>
                  <a:srgbClr val="002060"/>
                </a:solidFill>
              </a:rPr>
              <a:t>bakarak kararlı</a:t>
            </a:r>
            <a:r>
              <a:rPr lang="tr-TR" sz="2400" b="1" dirty="0">
                <a:solidFill>
                  <a:srgbClr val="002060"/>
                </a:solidFill>
              </a:rPr>
              <a:t> bir ses tonuyla konuşun. </a:t>
            </a:r>
            <a:r>
              <a:rPr lang="tr-TR" sz="2400" b="1" dirty="0" smtClean="0">
                <a:solidFill>
                  <a:srgbClr val="002060"/>
                </a:solidFill>
              </a:rPr>
              <a:t>Ne söylediğiniz kadar nasıl</a:t>
            </a:r>
            <a:r>
              <a:rPr lang="tr-TR" sz="2400" b="1" dirty="0">
                <a:solidFill>
                  <a:srgbClr val="002060"/>
                </a:solidFill>
              </a:rPr>
              <a:t> söylediğiniz de </a:t>
            </a:r>
            <a:r>
              <a:rPr lang="tr-TR" sz="2400" b="1" dirty="0" smtClean="0">
                <a:solidFill>
                  <a:srgbClr val="002060"/>
                </a:solidFill>
              </a:rPr>
              <a:t>önemli. </a:t>
            </a:r>
          </a:p>
          <a:p>
            <a:endParaRPr lang="tr-TR" sz="2400" b="1" dirty="0">
              <a:solidFill>
                <a:srgbClr val="002060"/>
              </a:solidFill>
            </a:endParaRPr>
          </a:p>
          <a:p>
            <a:r>
              <a:rPr lang="tr-TR" sz="2000" b="1" dirty="0" smtClean="0">
                <a:solidFill>
                  <a:srgbClr val="002060"/>
                </a:solidFill>
              </a:rPr>
              <a:t>Bedeniniz</a:t>
            </a:r>
            <a:r>
              <a:rPr lang="tr-TR" sz="2000" b="1" dirty="0">
                <a:solidFill>
                  <a:srgbClr val="002060"/>
                </a:solidFill>
              </a:rPr>
              <a:t> siz konuşurken ne diyor? </a:t>
            </a:r>
            <a:endParaRPr lang="tr-TR" sz="2000" b="1" dirty="0" smtClean="0">
              <a:solidFill>
                <a:srgbClr val="002060"/>
              </a:solidFill>
            </a:endParaRPr>
          </a:p>
          <a:p>
            <a:r>
              <a:rPr lang="tr-TR" sz="2000" b="1" dirty="0" smtClean="0">
                <a:solidFill>
                  <a:srgbClr val="002060"/>
                </a:solidFill>
              </a:rPr>
              <a:t>Gözleriniz, duruşunuz ve ses tonumuz</a:t>
            </a:r>
            <a:r>
              <a:rPr lang="tr-TR" sz="2000" b="1" dirty="0">
                <a:solidFill>
                  <a:srgbClr val="002060"/>
                </a:solidFill>
              </a:rPr>
              <a:t> söylediklerinizle uyumlu mu?</a:t>
            </a:r>
            <a:endParaRPr lang="tr-TR" sz="2000" b="1" dirty="0">
              <a:solidFill>
                <a:srgbClr val="002060"/>
              </a:solidFill>
              <a:effectLst/>
            </a:endParaRPr>
          </a:p>
        </p:txBody>
      </p:sp>
      <p:pic>
        <p:nvPicPr>
          <p:cNvPr id="3074" name="Picture 2" descr="beden-dili.png (1540×817)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521" y="476672"/>
            <a:ext cx="6230969" cy="21602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Sakarya İl Milli Eğitim Müdürlüğü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5496512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899592" y="2210014"/>
            <a:ext cx="576064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>
                <a:solidFill>
                  <a:srgbClr val="002060"/>
                </a:solidFill>
              </a:rPr>
              <a:t>5.Reddettiğiniz</a:t>
            </a:r>
            <a:r>
              <a:rPr lang="tr-TR" sz="2400" b="1" dirty="0">
                <a:solidFill>
                  <a:srgbClr val="002060"/>
                </a:solidFill>
              </a:rPr>
              <a:t> kişinin büyük bir </a:t>
            </a:r>
            <a:endParaRPr lang="tr-TR" sz="2400" b="1" dirty="0" smtClean="0">
              <a:solidFill>
                <a:srgbClr val="002060"/>
              </a:solidFill>
            </a:endParaRPr>
          </a:p>
          <a:p>
            <a:r>
              <a:rPr lang="tr-TR" sz="2400" b="1" dirty="0" smtClean="0">
                <a:solidFill>
                  <a:srgbClr val="002060"/>
                </a:solidFill>
              </a:rPr>
              <a:t>hayal</a:t>
            </a:r>
            <a:r>
              <a:rPr lang="tr-TR" sz="2400" b="1" dirty="0">
                <a:solidFill>
                  <a:srgbClr val="002060"/>
                </a:solidFill>
              </a:rPr>
              <a:t> kırıklığına </a:t>
            </a:r>
            <a:r>
              <a:rPr lang="tr-TR" sz="2400" b="1" dirty="0" smtClean="0">
                <a:solidFill>
                  <a:srgbClr val="002060"/>
                </a:solidFill>
              </a:rPr>
              <a:t>uğradığını seziyorsanız,</a:t>
            </a:r>
            <a:r>
              <a:rPr lang="tr-TR" sz="2400" b="1" dirty="0">
                <a:solidFill>
                  <a:srgbClr val="002060"/>
                </a:solidFill>
              </a:rPr>
              <a:t> </a:t>
            </a:r>
            <a:endParaRPr lang="tr-TR" sz="2400" b="1" dirty="0" smtClean="0">
              <a:solidFill>
                <a:srgbClr val="002060"/>
              </a:solidFill>
            </a:endParaRPr>
          </a:p>
          <a:p>
            <a:r>
              <a:rPr lang="tr-TR" sz="2400" b="1" dirty="0" smtClean="0">
                <a:solidFill>
                  <a:srgbClr val="002060"/>
                </a:solidFill>
              </a:rPr>
              <a:t>serinkanlılığınızı</a:t>
            </a:r>
            <a:r>
              <a:rPr lang="tr-TR" sz="2400" b="1" dirty="0">
                <a:solidFill>
                  <a:srgbClr val="002060"/>
                </a:solidFill>
              </a:rPr>
              <a:t> muhafaza </a:t>
            </a:r>
            <a:r>
              <a:rPr lang="tr-TR" sz="2400" b="1" dirty="0" smtClean="0">
                <a:solidFill>
                  <a:srgbClr val="002060"/>
                </a:solidFill>
              </a:rPr>
              <a:t>edin, mümkünse</a:t>
            </a:r>
            <a:r>
              <a:rPr lang="tr-TR" sz="2400" b="1" dirty="0">
                <a:solidFill>
                  <a:srgbClr val="002060"/>
                </a:solidFill>
              </a:rPr>
              <a:t> bulunduğunuz ortamı değiştirin</a:t>
            </a:r>
            <a:r>
              <a:rPr lang="tr-TR" sz="2400" b="1" dirty="0" smtClean="0">
                <a:solidFill>
                  <a:srgbClr val="002060"/>
                </a:solidFill>
              </a:rPr>
              <a:t>.</a:t>
            </a:r>
          </a:p>
          <a:p>
            <a:endParaRPr lang="tr-TR" sz="2000" b="1" dirty="0">
              <a:solidFill>
                <a:srgbClr val="002060"/>
              </a:solidFill>
            </a:endParaRPr>
          </a:p>
        </p:txBody>
      </p:sp>
      <p:pic>
        <p:nvPicPr>
          <p:cNvPr id="2052" name="Picture 4" descr="http://3.bp.blogspot.com/-CZdOxC21KSc/T3ggkHqgOPI/AAAAAAAAArI/bqmW816VYeU/s1600/1_1bde4ac4ecdddd3f8d50fb4624272e64e_37af2535a7fcd39eacf6a7a12d7292e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458750"/>
            <a:ext cx="2257818" cy="33799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Sakarya İl Milli Eğitim Müdürlüğü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9641199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IN7\Desktop\Beyin-bedav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009506"/>
            <a:ext cx="3816423" cy="35158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683568" y="188640"/>
            <a:ext cx="806489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2000" b="1" dirty="0">
              <a:solidFill>
                <a:srgbClr val="002060"/>
              </a:solidFill>
            </a:endParaRPr>
          </a:p>
          <a:p>
            <a:r>
              <a:rPr lang="tr-TR" sz="2400" b="1" dirty="0">
                <a:solidFill>
                  <a:srgbClr val="002060"/>
                </a:solidFill>
              </a:rPr>
              <a:t>6. Beyin jimnastiği yapın. </a:t>
            </a:r>
            <a:endParaRPr lang="tr-TR" sz="2400" b="1" dirty="0" smtClean="0">
              <a:solidFill>
                <a:srgbClr val="002060"/>
              </a:solidFill>
            </a:endParaRPr>
          </a:p>
          <a:p>
            <a:r>
              <a:rPr lang="tr-TR" sz="2400" b="1" dirty="0" smtClean="0">
                <a:solidFill>
                  <a:srgbClr val="002060"/>
                </a:solidFill>
              </a:rPr>
              <a:t>   Geçen</a:t>
            </a:r>
            <a:r>
              <a:rPr lang="tr-TR" sz="2400" b="1" dirty="0">
                <a:solidFill>
                  <a:srgbClr val="002060"/>
                </a:solidFill>
              </a:rPr>
              <a:t> hafta kaç kez “evet</a:t>
            </a:r>
            <a:r>
              <a:rPr lang="tr-TR" sz="2400" b="1" dirty="0" smtClean="0">
                <a:solidFill>
                  <a:srgbClr val="002060"/>
                </a:solidFill>
              </a:rPr>
              <a:t>” dediğinizi listeleyin</a:t>
            </a:r>
            <a:r>
              <a:rPr lang="tr-TR" sz="2400" b="1" dirty="0">
                <a:solidFill>
                  <a:srgbClr val="002060"/>
                </a:solidFill>
              </a:rPr>
              <a:t>. </a:t>
            </a:r>
            <a:endParaRPr lang="tr-TR" sz="2400" b="1" dirty="0" smtClean="0">
              <a:solidFill>
                <a:srgbClr val="002060"/>
              </a:solidFill>
            </a:endParaRPr>
          </a:p>
          <a:p>
            <a:r>
              <a:rPr lang="tr-TR" sz="2400" b="1" dirty="0" smtClean="0">
                <a:solidFill>
                  <a:srgbClr val="002060"/>
                </a:solidFill>
              </a:rPr>
              <a:t>   Sizden</a:t>
            </a:r>
            <a:r>
              <a:rPr lang="tr-TR" sz="2400" b="1" dirty="0">
                <a:solidFill>
                  <a:srgbClr val="002060"/>
                </a:solidFill>
              </a:rPr>
              <a:t> istenen talepler </a:t>
            </a:r>
            <a:r>
              <a:rPr lang="tr-TR" sz="2400" b="1" dirty="0" smtClean="0">
                <a:solidFill>
                  <a:srgbClr val="002060"/>
                </a:solidFill>
              </a:rPr>
              <a:t>karşısında tepkinizi ve sonraki   </a:t>
            </a:r>
          </a:p>
          <a:p>
            <a:r>
              <a:rPr lang="tr-TR" sz="2400" b="1" dirty="0">
                <a:solidFill>
                  <a:srgbClr val="002060"/>
                </a:solidFill>
              </a:rPr>
              <a:t> </a:t>
            </a:r>
            <a:r>
              <a:rPr lang="tr-TR" sz="2400" b="1" dirty="0" smtClean="0">
                <a:solidFill>
                  <a:srgbClr val="002060"/>
                </a:solidFill>
              </a:rPr>
              <a:t>  durumunuzu</a:t>
            </a:r>
            <a:r>
              <a:rPr lang="tr-TR" sz="2400" b="1" dirty="0">
                <a:solidFill>
                  <a:srgbClr val="002060"/>
                </a:solidFill>
              </a:rPr>
              <a:t> irdeleyin. </a:t>
            </a:r>
            <a:endParaRPr lang="tr-TR" sz="2400" b="1" dirty="0" smtClean="0">
              <a:solidFill>
                <a:srgbClr val="002060"/>
              </a:solidFill>
            </a:endParaRPr>
          </a:p>
          <a:p>
            <a:r>
              <a:rPr lang="tr-TR" sz="2400" b="1" dirty="0" smtClean="0">
                <a:solidFill>
                  <a:srgbClr val="002060"/>
                </a:solidFill>
              </a:rPr>
              <a:t>   Tamam dediğiniz şeylerden ötürü kendinize</a:t>
            </a:r>
            <a:r>
              <a:rPr lang="tr-TR" sz="2400" b="1" dirty="0">
                <a:solidFill>
                  <a:srgbClr val="002060"/>
                </a:solidFill>
              </a:rPr>
              <a:t> kızgın </a:t>
            </a:r>
            <a:r>
              <a:rPr lang="tr-TR" sz="2400" b="1" dirty="0" smtClean="0">
                <a:solidFill>
                  <a:srgbClr val="002060"/>
                </a:solidFill>
              </a:rPr>
              <a:t>mısınız?  </a:t>
            </a:r>
          </a:p>
          <a:p>
            <a:r>
              <a:rPr lang="tr-TR" sz="2400" b="1" dirty="0">
                <a:solidFill>
                  <a:srgbClr val="002060"/>
                </a:solidFill>
              </a:rPr>
              <a:t> </a:t>
            </a:r>
            <a:r>
              <a:rPr lang="tr-TR" sz="2400" b="1" dirty="0" smtClean="0">
                <a:solidFill>
                  <a:srgbClr val="002060"/>
                </a:solidFill>
              </a:rPr>
              <a:t>  Darılmış,</a:t>
            </a:r>
            <a:r>
              <a:rPr lang="tr-TR" sz="2400" b="1" dirty="0">
                <a:solidFill>
                  <a:srgbClr val="002060"/>
                </a:solidFill>
              </a:rPr>
              <a:t> gücenmiş ya da içerlemiş hissediyor </a:t>
            </a:r>
            <a:r>
              <a:rPr lang="tr-TR" sz="2400" b="1" dirty="0" smtClean="0">
                <a:solidFill>
                  <a:srgbClr val="002060"/>
                </a:solidFill>
              </a:rPr>
              <a:t>musunuz? </a:t>
            </a:r>
          </a:p>
          <a:p>
            <a:r>
              <a:rPr lang="tr-TR" sz="2400" b="1" dirty="0">
                <a:solidFill>
                  <a:srgbClr val="002060"/>
                </a:solidFill>
              </a:rPr>
              <a:t> </a:t>
            </a:r>
            <a:r>
              <a:rPr lang="tr-TR" sz="2400" b="1" dirty="0" smtClean="0">
                <a:solidFill>
                  <a:srgbClr val="002060"/>
                </a:solidFill>
              </a:rPr>
              <a:t>  Maddi</a:t>
            </a:r>
            <a:r>
              <a:rPr lang="tr-TR" sz="2400" b="1" dirty="0">
                <a:solidFill>
                  <a:srgbClr val="002060"/>
                </a:solidFill>
              </a:rPr>
              <a:t> ya da manevi kayıplarınız var mı</a:t>
            </a:r>
            <a:r>
              <a:rPr lang="tr-TR" sz="2400" b="1" dirty="0" smtClean="0">
                <a:solidFill>
                  <a:srgbClr val="002060"/>
                </a:solidFill>
              </a:rPr>
              <a:t>?</a:t>
            </a:r>
          </a:p>
          <a:p>
            <a:r>
              <a:rPr lang="tr-TR" sz="3200" b="1" dirty="0">
                <a:solidFill>
                  <a:srgbClr val="002060"/>
                </a:solidFill>
              </a:rPr>
              <a:t> Değerlendirin</a:t>
            </a:r>
            <a:endParaRPr lang="tr-TR" sz="3200" b="1" dirty="0">
              <a:solidFill>
                <a:srgbClr val="002060"/>
              </a:solidFill>
              <a:effectLst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Sakarya İl Milli Eğitim Müdürlüğü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1039682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IN7\Desktop\LDNKHXQ049615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artisticMosiaicBubbl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376874"/>
            <a:ext cx="5508104" cy="35962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1475656" y="738762"/>
            <a:ext cx="61206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rgbClr val="002060"/>
                </a:solidFill>
              </a:rPr>
              <a:t>7. Yalana başvurmadan </a:t>
            </a:r>
            <a:endParaRPr lang="tr-TR" sz="2800" b="1" dirty="0" smtClean="0">
              <a:solidFill>
                <a:srgbClr val="002060"/>
              </a:solidFill>
            </a:endParaRPr>
          </a:p>
          <a:p>
            <a:r>
              <a:rPr lang="tr-TR" sz="2800" b="1" dirty="0">
                <a:solidFill>
                  <a:srgbClr val="002060"/>
                </a:solidFill>
              </a:rPr>
              <a:t> </a:t>
            </a:r>
            <a:r>
              <a:rPr lang="tr-TR" sz="2800" b="1" dirty="0" smtClean="0">
                <a:solidFill>
                  <a:srgbClr val="002060"/>
                </a:solidFill>
              </a:rPr>
              <a:t>   </a:t>
            </a:r>
            <a:r>
              <a:rPr lang="tr-TR" sz="2800" b="1" dirty="0" err="1" smtClean="0">
                <a:solidFill>
                  <a:srgbClr val="002060"/>
                </a:solidFill>
              </a:rPr>
              <a:t>empatik</a:t>
            </a:r>
            <a:r>
              <a:rPr lang="tr-TR" sz="2800" b="1" dirty="0">
                <a:solidFill>
                  <a:srgbClr val="002060"/>
                </a:solidFill>
              </a:rPr>
              <a:t> ve sempatik bir şekilde </a:t>
            </a:r>
            <a:r>
              <a:rPr lang="tr-TR" sz="2800" b="1" dirty="0" smtClean="0">
                <a:solidFill>
                  <a:srgbClr val="002060"/>
                </a:solidFill>
              </a:rPr>
              <a:t>de</a:t>
            </a:r>
          </a:p>
          <a:p>
            <a:r>
              <a:rPr lang="tr-TR" sz="2800" b="1" dirty="0">
                <a:solidFill>
                  <a:srgbClr val="002060"/>
                </a:solidFill>
              </a:rPr>
              <a:t> </a:t>
            </a:r>
            <a:r>
              <a:rPr lang="tr-TR" sz="2800" b="1" dirty="0" smtClean="0">
                <a:solidFill>
                  <a:srgbClr val="002060"/>
                </a:solidFill>
              </a:rPr>
              <a:t>                        </a:t>
            </a:r>
            <a:r>
              <a:rPr lang="tr-TR" sz="2800" b="1" dirty="0" smtClean="0">
                <a:solidFill>
                  <a:srgbClr val="FF0000"/>
                </a:solidFill>
              </a:rPr>
              <a:t>‘hayır’</a:t>
            </a:r>
            <a:r>
              <a:rPr lang="tr-TR" sz="2800" b="1" dirty="0">
                <a:solidFill>
                  <a:srgbClr val="002060"/>
                </a:solidFill>
              </a:rPr>
              <a:t> deyin. </a:t>
            </a:r>
            <a:endParaRPr lang="tr-TR" sz="2800" b="1" dirty="0">
              <a:solidFill>
                <a:srgbClr val="002060"/>
              </a:solidFill>
              <a:effectLst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Sakarya İl Milli Eğitim Müdürlüğü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9641199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827584" y="620688"/>
            <a:ext cx="748883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rgbClr val="002060"/>
                </a:solidFill>
              </a:rPr>
              <a:t>8. </a:t>
            </a:r>
            <a:r>
              <a:rPr lang="tr-TR" sz="2400" b="1" dirty="0">
                <a:solidFill>
                  <a:srgbClr val="002060"/>
                </a:solidFill>
              </a:rPr>
              <a:t>Bir öneri ya da alternatif </a:t>
            </a:r>
            <a:r>
              <a:rPr lang="tr-TR" sz="2400" b="1" dirty="0" smtClean="0">
                <a:solidFill>
                  <a:srgbClr val="002060"/>
                </a:solidFill>
              </a:rPr>
              <a:t>sunabilirsiniz.    </a:t>
            </a:r>
          </a:p>
          <a:p>
            <a:r>
              <a:rPr lang="tr-TR" sz="2400" b="1" dirty="0">
                <a:solidFill>
                  <a:srgbClr val="002060"/>
                </a:solidFill>
              </a:rPr>
              <a:t> </a:t>
            </a:r>
            <a:r>
              <a:rPr lang="tr-TR" sz="2400" b="1" dirty="0" smtClean="0">
                <a:solidFill>
                  <a:srgbClr val="002060"/>
                </a:solidFill>
              </a:rPr>
              <a:t>    Örneğin istenen şeyi gerçekten yapmak istiyor,   </a:t>
            </a:r>
          </a:p>
          <a:p>
            <a:r>
              <a:rPr lang="tr-TR" sz="2400" b="1" dirty="0">
                <a:solidFill>
                  <a:srgbClr val="002060"/>
                </a:solidFill>
              </a:rPr>
              <a:t> </a:t>
            </a:r>
            <a:r>
              <a:rPr lang="tr-TR" sz="2400" b="1" dirty="0" smtClean="0">
                <a:solidFill>
                  <a:srgbClr val="002060"/>
                </a:solidFill>
              </a:rPr>
              <a:t>    ama</a:t>
            </a:r>
            <a:r>
              <a:rPr lang="tr-TR" sz="2400" b="1" dirty="0">
                <a:solidFill>
                  <a:srgbClr val="002060"/>
                </a:solidFill>
              </a:rPr>
              <a:t> </a:t>
            </a:r>
            <a:r>
              <a:rPr lang="tr-TR" sz="2400" b="1" dirty="0" smtClean="0">
                <a:solidFill>
                  <a:srgbClr val="002060"/>
                </a:solidFill>
              </a:rPr>
              <a:t>zamanınız müsait değilse, </a:t>
            </a:r>
          </a:p>
          <a:p>
            <a:endParaRPr lang="tr-TR" sz="2400" b="1" dirty="0" smtClean="0">
              <a:solidFill>
                <a:srgbClr val="002060"/>
              </a:solidFill>
            </a:endParaRPr>
          </a:p>
          <a:p>
            <a:r>
              <a:rPr lang="tr-TR" sz="2800" b="1" i="1" dirty="0" smtClean="0">
                <a:solidFill>
                  <a:srgbClr val="002060"/>
                </a:solidFill>
              </a:rPr>
              <a:t>     “</a:t>
            </a:r>
            <a:r>
              <a:rPr lang="tr-TR" sz="2800" b="1" i="1" dirty="0">
                <a:solidFill>
                  <a:srgbClr val="002060"/>
                </a:solidFill>
              </a:rPr>
              <a:t>Şu an </a:t>
            </a:r>
            <a:r>
              <a:rPr lang="tr-TR" sz="2800" b="1" i="1" dirty="0" smtClean="0">
                <a:solidFill>
                  <a:srgbClr val="002060"/>
                </a:solidFill>
              </a:rPr>
              <a:t>bunu yapamam</a:t>
            </a:r>
            <a:r>
              <a:rPr lang="tr-TR" sz="2800" b="1" i="1" dirty="0">
                <a:solidFill>
                  <a:srgbClr val="002060"/>
                </a:solidFill>
              </a:rPr>
              <a:t> ama şu </a:t>
            </a:r>
            <a:r>
              <a:rPr lang="tr-TR" sz="2800" b="1" i="1" dirty="0" smtClean="0">
                <a:solidFill>
                  <a:srgbClr val="002060"/>
                </a:solidFill>
              </a:rPr>
              <a:t>şartlar altında gelecek hafta yapabilirim</a:t>
            </a:r>
            <a:r>
              <a:rPr lang="tr-TR" sz="2800" b="1" i="1" dirty="0">
                <a:solidFill>
                  <a:srgbClr val="002060"/>
                </a:solidFill>
              </a:rPr>
              <a:t>”</a:t>
            </a:r>
            <a:r>
              <a:rPr lang="tr-TR" sz="2800" b="1" dirty="0">
                <a:solidFill>
                  <a:srgbClr val="002060"/>
                </a:solidFill>
              </a:rPr>
              <a:t> </a:t>
            </a:r>
            <a:r>
              <a:rPr lang="tr-TR" sz="2800" b="1" dirty="0" smtClean="0">
                <a:solidFill>
                  <a:srgbClr val="002060"/>
                </a:solidFill>
              </a:rPr>
              <a:t>   </a:t>
            </a:r>
            <a:r>
              <a:rPr lang="tr-TR" sz="2400" b="1" dirty="0" smtClean="0">
                <a:solidFill>
                  <a:srgbClr val="002060"/>
                </a:solidFill>
              </a:rPr>
              <a:t>gibi…</a:t>
            </a:r>
          </a:p>
          <a:p>
            <a:endParaRPr lang="tr-TR" sz="2800" b="1" dirty="0">
              <a:solidFill>
                <a:srgbClr val="002060"/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Sakarya İl Milli Eğitim Müdürlüğü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9641199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475655" y="404664"/>
            <a:ext cx="5797671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r-TR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   </a:t>
            </a:r>
            <a:r>
              <a:rPr lang="tr-TR" sz="28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tr-TR" sz="2800" b="1" dirty="0" smtClean="0">
                <a:latin typeface="+mj-lt"/>
              </a:rPr>
              <a:t>Yaşam </a:t>
            </a:r>
            <a:r>
              <a:rPr lang="tr-TR" sz="2800" b="1" dirty="0">
                <a:latin typeface="+mj-lt"/>
              </a:rPr>
              <a:t>Tarzına Dikkat Et!</a:t>
            </a:r>
          </a:p>
          <a:p>
            <a:pPr marL="280988" indent="-280988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tr-TR" sz="2400" b="1" dirty="0" smtClean="0"/>
              <a:t>Uygun </a:t>
            </a:r>
            <a:r>
              <a:rPr lang="tr-TR" sz="2400" b="1" dirty="0"/>
              <a:t>şekilde beslen!</a:t>
            </a:r>
          </a:p>
          <a:p>
            <a:pPr marL="280988" indent="-280988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tr-TR" sz="2400" b="1" dirty="0"/>
              <a:t>Yeterli uyu!</a:t>
            </a:r>
          </a:p>
          <a:p>
            <a:pPr marL="280988" indent="-280988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tr-TR" sz="2400" b="1" dirty="0"/>
              <a:t>Düzenli </a:t>
            </a:r>
            <a:r>
              <a:rPr lang="tr-TR" sz="2400" b="1" dirty="0" smtClean="0"/>
              <a:t>spor yap!</a:t>
            </a:r>
            <a:endParaRPr lang="tr-TR" sz="2400" b="1" dirty="0"/>
          </a:p>
        </p:txBody>
      </p:sp>
      <p:pic>
        <p:nvPicPr>
          <p:cNvPr id="3" name="Picture 2" descr="C:\Users\serdivan ram\Desktop\madde bağımlılığı\bonding-bik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5213"/>
          <a:stretch/>
        </p:blipFill>
        <p:spPr bwMode="auto">
          <a:xfrm>
            <a:off x="1475655" y="2857585"/>
            <a:ext cx="6283212" cy="33797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Sakarya İl Milli Eğitim Müdürlüğü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2434117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600" y="2636912"/>
            <a:ext cx="5651967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1428579" y="908720"/>
            <a:ext cx="60120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tr-TR" sz="2400" b="1" dirty="0" smtClean="0">
                <a:solidFill>
                  <a:srgbClr val="002060"/>
                </a:solidFill>
              </a:rPr>
              <a:t>     9</a:t>
            </a:r>
            <a:r>
              <a:rPr lang="tr-TR" sz="2400" b="1" dirty="0">
                <a:solidFill>
                  <a:srgbClr val="002060"/>
                </a:solidFill>
              </a:rPr>
              <a:t>.  </a:t>
            </a:r>
            <a:r>
              <a:rPr lang="tr-TR" sz="2400" b="1" dirty="0" smtClean="0">
                <a:solidFill>
                  <a:srgbClr val="002060"/>
                </a:solidFill>
              </a:rPr>
              <a:t>	Hayır</a:t>
            </a:r>
            <a:r>
              <a:rPr lang="tr-TR" sz="2400" b="1" dirty="0">
                <a:solidFill>
                  <a:srgbClr val="002060"/>
                </a:solidFill>
              </a:rPr>
              <a:t> dediğiniz için kötü ve </a:t>
            </a:r>
            <a:r>
              <a:rPr lang="tr-TR" sz="2400" b="1" dirty="0" smtClean="0">
                <a:solidFill>
                  <a:srgbClr val="002060"/>
                </a:solidFill>
              </a:rPr>
              <a:t>bencil     </a:t>
            </a:r>
          </a:p>
          <a:p>
            <a:pPr lvl="0" algn="just"/>
            <a:r>
              <a:rPr lang="tr-TR" sz="2400" b="1" dirty="0">
                <a:solidFill>
                  <a:srgbClr val="002060"/>
                </a:solidFill>
              </a:rPr>
              <a:t>	</a:t>
            </a:r>
            <a:r>
              <a:rPr lang="tr-TR" sz="2400" b="1" dirty="0" smtClean="0">
                <a:solidFill>
                  <a:srgbClr val="002060"/>
                </a:solidFill>
              </a:rPr>
              <a:t>bir</a:t>
            </a:r>
            <a:r>
              <a:rPr lang="tr-TR" sz="2400" b="1" dirty="0">
                <a:solidFill>
                  <a:srgbClr val="002060"/>
                </a:solidFill>
              </a:rPr>
              <a:t> insan olduğunuzu düşünüyorsanız </a:t>
            </a:r>
            <a:r>
              <a:rPr lang="tr-TR" sz="2400" b="1" dirty="0" smtClean="0">
                <a:solidFill>
                  <a:srgbClr val="002060"/>
                </a:solidFill>
              </a:rPr>
              <a:t>	yanılıyorsunuz. </a:t>
            </a:r>
          </a:p>
          <a:p>
            <a:pPr lvl="0" algn="just"/>
            <a:r>
              <a:rPr lang="tr-TR" sz="2400" b="1" dirty="0" smtClean="0">
                <a:solidFill>
                  <a:srgbClr val="002060"/>
                </a:solidFill>
              </a:rPr>
              <a:t>	Hayır diyerek kendinizi koruyun</a:t>
            </a:r>
            <a:r>
              <a:rPr lang="tr-TR" sz="2400" b="1" dirty="0">
                <a:solidFill>
                  <a:srgbClr val="002060"/>
                </a:solidFill>
              </a:rPr>
              <a:t> 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73E87"/>
                </a:solidFill>
              </a:rPr>
              <a:t>Sakarya İl Milli Eğitim Müdürlüğü</a:t>
            </a:r>
            <a:endParaRPr lang="tr-TR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19095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dn.pudra.com/6998/fit620x400/454096239-thinkstock-kadin-korku-reddetme-inkar-dur-stop-guclu-mk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57" y="260648"/>
            <a:ext cx="8428486" cy="59046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642959" y="764704"/>
            <a:ext cx="817468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Kısacası;</a:t>
            </a:r>
          </a:p>
          <a:p>
            <a:endParaRPr lang="tr-TR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342900" indent="-342900">
              <a:buBlip>
                <a:blip r:embed="rId4"/>
              </a:buBlip>
            </a:pPr>
            <a:r>
              <a:rPr lang="tr-TR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Doğal süreçte bir ergen arkadaş gurubu </a:t>
            </a:r>
            <a:endParaRPr lang="tr-TR" sz="2400" b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tr-TR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 tarafından</a:t>
            </a:r>
            <a:r>
              <a:rPr lang="tr-TR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 kabul edilmeye, </a:t>
            </a:r>
            <a:endParaRPr lang="tr-TR" sz="2400" b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tr-TR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  sevilmeye</a:t>
            </a:r>
            <a:r>
              <a:rPr lang="tr-TR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, </a:t>
            </a:r>
            <a:endParaRPr lang="tr-TR" sz="2400" b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tr-TR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  takdir</a:t>
            </a:r>
            <a:r>
              <a:rPr lang="tr-TR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 edilip onaylanmaya ihtiyaç duyar. </a:t>
            </a:r>
          </a:p>
          <a:p>
            <a:endParaRPr lang="tr-TR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342900" indent="-342900">
              <a:buBlip>
                <a:blip r:embed="rId4"/>
              </a:buBlip>
            </a:pPr>
            <a:r>
              <a:rPr lang="tr-TR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Bu yaşlarda ergen için arkadaşlarının kendisi hakkında ne düşündüğü çok önemlidir. </a:t>
            </a:r>
          </a:p>
          <a:p>
            <a:endParaRPr lang="tr-TR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Sakarya İl Milli Eğitim Müdürlüğü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9641199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dn.pudra.com/6998/fit620x400/454096239-thinkstock-kadin-korku-reddetme-inkar-dur-stop-guclu-mk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57" y="260648"/>
            <a:ext cx="8428486" cy="59046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645010" y="548680"/>
            <a:ext cx="79208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tr-TR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342900" indent="-342900">
              <a:buBlip>
                <a:blip r:embed="rId4"/>
              </a:buBlip>
            </a:pPr>
            <a:r>
              <a:rPr lang="tr-TR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Yerinde ve zamanında</a:t>
            </a:r>
            <a:r>
              <a:rPr lang="tr-TR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 ‘hayır’ </a:t>
            </a:r>
            <a:endParaRPr lang="tr-TR" sz="2400" b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tr-TR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 demeyi</a:t>
            </a:r>
            <a:r>
              <a:rPr lang="tr-TR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 öğrenen </a:t>
            </a:r>
            <a:r>
              <a:rPr lang="tr-TR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gençler akran     </a:t>
            </a:r>
          </a:p>
          <a:p>
            <a:r>
              <a:rPr lang="tr-TR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 baskısına</a:t>
            </a:r>
            <a:r>
              <a:rPr lang="tr-TR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 daha az maruz kalmaktadır.</a:t>
            </a:r>
          </a:p>
          <a:p>
            <a:pPr marL="342900" indent="-342900">
              <a:buBlip>
                <a:blip r:embed="rId4"/>
              </a:buBlip>
            </a:pPr>
            <a:endParaRPr lang="tr-TR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342900" indent="-342900">
              <a:buBlip>
                <a:blip r:embed="rId4"/>
              </a:buBlip>
            </a:pPr>
            <a:r>
              <a:rPr lang="tr-TR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‘Hayır’ </a:t>
            </a:r>
            <a:r>
              <a:rPr lang="tr-TR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diyebilen çocuk ve gençler alkol, madde </a:t>
            </a:r>
            <a:r>
              <a:rPr lang="tr-TR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bağımlılığı</a:t>
            </a:r>
            <a:r>
              <a:rPr lang="tr-TR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, </a:t>
            </a:r>
            <a:r>
              <a:rPr lang="tr-TR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cinsel</a:t>
            </a:r>
            <a:r>
              <a:rPr lang="tr-TR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 istismar gibi </a:t>
            </a:r>
            <a:endParaRPr lang="tr-TR" sz="2400" b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tr-TR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   hem</a:t>
            </a:r>
            <a:r>
              <a:rPr lang="tr-TR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 bedensel hem de psikolojik açıdan </a:t>
            </a:r>
            <a:endParaRPr lang="tr-TR" sz="2400" b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tr-TR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  kendisine</a:t>
            </a:r>
            <a:r>
              <a:rPr lang="tr-TR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 zarar verecek etkenlere karşı </a:t>
            </a:r>
            <a:r>
              <a:rPr lang="tr-TR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   </a:t>
            </a:r>
          </a:p>
          <a:p>
            <a:r>
              <a:rPr lang="tr-TR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  çok</a:t>
            </a:r>
            <a:r>
              <a:rPr lang="tr-TR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 daha güçlü ve donanımlı olur.</a:t>
            </a: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Sakarya İl Milli Eğitim Müdürlüğü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85844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abri\RAM\özel eğitim\madde\psoc_glob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476672"/>
            <a:ext cx="7848872" cy="58326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755576" y="764704"/>
            <a:ext cx="770485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i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Kendinize değer </a:t>
            </a:r>
            <a:r>
              <a:rPr lang="tr-TR" sz="2800" b="1" i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verin</a:t>
            </a:r>
            <a:r>
              <a:rPr lang="tr-TR" sz="28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;</a:t>
            </a:r>
            <a:r>
              <a:rPr lang="tr-TR" sz="28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 </a:t>
            </a:r>
          </a:p>
          <a:p>
            <a:pPr algn="ctr">
              <a:lnSpc>
                <a:spcPct val="150000"/>
              </a:lnSpc>
            </a:pPr>
            <a:r>
              <a:rPr lang="tr-TR" sz="28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kendinizi </a:t>
            </a:r>
            <a:r>
              <a:rPr lang="tr-TR" sz="28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sevmek, </a:t>
            </a:r>
          </a:p>
          <a:p>
            <a:pPr algn="ctr">
              <a:lnSpc>
                <a:spcPct val="150000"/>
              </a:lnSpc>
            </a:pPr>
            <a:r>
              <a:rPr lang="tr-TR" sz="28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yapmak istediklerinize odaklanmak,  seçimlerinizi yapmak, </a:t>
            </a:r>
          </a:p>
          <a:p>
            <a:pPr algn="ctr">
              <a:lnSpc>
                <a:spcPct val="150000"/>
              </a:lnSpc>
            </a:pPr>
            <a:r>
              <a:rPr lang="tr-TR" sz="28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sevdikleriniz ile zaman geçirmek, yaşam enerjinizi dengeli kullanmaktır. </a:t>
            </a: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Sakarya İl Milli Eğitim Müdürlüğü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3370108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87665" y="548680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r-TR" sz="2800" b="1" dirty="0" smtClean="0">
                <a:solidFill>
                  <a:srgbClr val="002060"/>
                </a:solidFill>
                <a:latin typeface="+mj-lt"/>
              </a:rPr>
              <a:t>	</a:t>
            </a:r>
            <a:endParaRPr lang="tr-TR" sz="28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026" name="Picture 2" descr="http://istanbella.com/site_media/uploads/saglik/generated/saglikli-beslenme-bisiklet-crop_or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752" y="548680"/>
            <a:ext cx="7128793" cy="55359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1118103" y="487125"/>
            <a:ext cx="4139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r-TR" sz="4000" b="1" dirty="0">
                <a:solidFill>
                  <a:srgbClr val="002060"/>
                </a:solidFill>
              </a:rPr>
              <a:t>Sağlıklı Beslen!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Sakarya İl Milli Eğitim Müdürlüğü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5585243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827584" y="476672"/>
            <a:ext cx="7416824" cy="1913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tr-TR" sz="2800" b="1" dirty="0">
                <a:solidFill>
                  <a:srgbClr val="002060"/>
                </a:solidFill>
              </a:rPr>
              <a:t>	</a:t>
            </a:r>
            <a:r>
              <a:rPr lang="tr-TR" sz="2800" b="1" dirty="0" smtClean="0"/>
              <a:t>Bilgili olmak;</a:t>
            </a:r>
            <a:endParaRPr lang="tr-TR" sz="2800" b="1" dirty="0"/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tr-TR" sz="2400" b="1" dirty="0" smtClean="0"/>
              <a:t>Sağlıklı yaşam yılını ve kalitesini arttırır,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tr-TR" sz="2400" b="1" dirty="0" smtClean="0"/>
              <a:t>Bireylerin doğru bilgi ve hizmete ulaşmasını sağlar,</a:t>
            </a:r>
          </a:p>
        </p:txBody>
      </p:sp>
      <p:pic>
        <p:nvPicPr>
          <p:cNvPr id="1026" name="Picture 2" descr="http://nesraerbil.com/uploads/images/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564904"/>
            <a:ext cx="6192688" cy="36301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Sakarya İl Milli Eğitim Müdürlüğü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5585243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115616" y="621657"/>
            <a:ext cx="6912768" cy="1272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tr-TR" sz="2800" b="1" dirty="0" smtClean="0">
                <a:solidFill>
                  <a:srgbClr val="002060"/>
                </a:solidFill>
              </a:rPr>
              <a:t>	</a:t>
            </a:r>
            <a:r>
              <a:rPr lang="tr-TR" sz="2800" b="1" dirty="0" smtClean="0"/>
              <a:t>Bilgili Olmazsak Ne </a:t>
            </a:r>
            <a:r>
              <a:rPr lang="tr-TR" sz="2800" b="1" dirty="0"/>
              <a:t>Olur?</a:t>
            </a:r>
          </a:p>
          <a:p>
            <a:pPr marL="342900" indent="-3429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tr-TR" sz="3200" b="1" dirty="0">
                <a:latin typeface="Comic Sans MS" panose="030F0702030302020204" pitchFamily="66" charset="0"/>
              </a:rPr>
              <a:t>Sağlık ve yaşam kalitesi düşer</a:t>
            </a:r>
            <a:r>
              <a:rPr lang="tr-TR" sz="3200" b="1" dirty="0" smtClean="0">
                <a:latin typeface="Comic Sans MS" panose="030F0702030302020204" pitchFamily="66" charset="0"/>
              </a:rPr>
              <a:t>!</a:t>
            </a:r>
            <a:endParaRPr lang="tr-TR" sz="3200" b="1" dirty="0">
              <a:latin typeface="Comic Sans MS" panose="030F0702030302020204" pitchFamily="66" charset="0"/>
            </a:endParaRPr>
          </a:p>
        </p:txBody>
      </p:sp>
      <p:pic>
        <p:nvPicPr>
          <p:cNvPr id="2054" name="Picture 6" descr="https://encrypted-tbn0.gstatic.com/images?q=tbn:ANd9GcTofGyAjNClmDGjCl1i99QRAdD2-yHzR6H8YFWIf5okwo21DJT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402" y="2132856"/>
            <a:ext cx="5207172" cy="41326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Sakarya İl Milli Eğitim Müdürlüğü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5585243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899592" y="702611"/>
            <a:ext cx="6048672" cy="1272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tr-TR" sz="2800" b="1" dirty="0" smtClean="0">
                <a:solidFill>
                  <a:srgbClr val="002060"/>
                </a:solidFill>
              </a:rPr>
              <a:t>	Vücudumuzu tanıyalım…</a:t>
            </a:r>
            <a:endParaRPr lang="tr-TR" sz="2800" b="1" dirty="0">
              <a:solidFill>
                <a:srgbClr val="002060"/>
              </a:solidFill>
            </a:endParaRPr>
          </a:p>
          <a:p>
            <a:pPr marL="342900" indent="-342900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tr-TR" sz="2400" b="1" dirty="0">
                <a:solidFill>
                  <a:srgbClr val="002060"/>
                </a:solidFill>
              </a:rPr>
              <a:t>Vücudunu </a:t>
            </a:r>
            <a:r>
              <a:rPr lang="tr-TR" sz="3200" b="1" dirty="0">
                <a:solidFill>
                  <a:srgbClr val="002060"/>
                </a:solidFill>
              </a:rPr>
              <a:t>yapı ve işlevleriyle</a:t>
            </a:r>
            <a:r>
              <a:rPr lang="tr-TR" sz="2400" b="1" dirty="0">
                <a:solidFill>
                  <a:srgbClr val="002060"/>
                </a:solidFill>
              </a:rPr>
              <a:t> tanı</a:t>
            </a:r>
            <a:r>
              <a:rPr lang="tr-TR" sz="2400" b="1" dirty="0" smtClean="0">
                <a:solidFill>
                  <a:srgbClr val="002060"/>
                </a:solidFill>
              </a:rPr>
              <a:t>!</a:t>
            </a:r>
            <a:endParaRPr lang="tr-TR" sz="2400" b="1" dirty="0">
              <a:solidFill>
                <a:srgbClr val="002060"/>
              </a:solidFill>
            </a:endParaRPr>
          </a:p>
        </p:txBody>
      </p:sp>
      <p:pic>
        <p:nvPicPr>
          <p:cNvPr id="3078" name="Picture 6" descr="http://fenokulu.net/dolasimm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490" y="2204864"/>
            <a:ext cx="4526677" cy="40973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Sakarya İl Milli Eğitim Müdürlüğü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5585243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3.bp.blogspot.com/-vY9AT2LNL5k/UvPVPDIbnlI/AAAAAAAAOQE/-Rsdxd72fvk/s1600/temizlik1%255B1%255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08" y="2785744"/>
            <a:ext cx="5379154" cy="35335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539552" y="332656"/>
            <a:ext cx="8187466" cy="2205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tr-TR" sz="28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Kişisel </a:t>
            </a:r>
            <a:r>
              <a:rPr lang="tr-TR" sz="28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Hijyenine Özen Göster!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sz="2800" b="1" dirty="0" smtClean="0"/>
              <a:t> </a:t>
            </a:r>
            <a:r>
              <a:rPr lang="tr-TR" sz="2400" b="1" dirty="0" smtClean="0"/>
              <a:t>Ağız </a:t>
            </a:r>
            <a:r>
              <a:rPr lang="tr-TR" sz="2400" b="1" dirty="0"/>
              <a:t>ve diş, kulak, burun gibi organların </a:t>
            </a:r>
            <a:r>
              <a:rPr lang="tr-TR" sz="2400" b="1" dirty="0" smtClean="0"/>
              <a:t>temiz tut…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sz="2400" b="1" dirty="0" smtClean="0"/>
              <a:t> Vücut temizliği için banyo yap!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sz="2400" b="1" dirty="0" smtClean="0"/>
              <a:t> Diş </a:t>
            </a:r>
            <a:r>
              <a:rPr lang="tr-TR" sz="2400" b="1" dirty="0"/>
              <a:t>fırçası, tırnak makası gibi </a:t>
            </a:r>
            <a:r>
              <a:rPr lang="tr-TR" sz="2400" b="1" dirty="0" smtClean="0"/>
              <a:t>kişisel </a:t>
            </a:r>
            <a:r>
              <a:rPr lang="tr-TR" sz="2400" b="1" dirty="0"/>
              <a:t>eşyalarını </a:t>
            </a:r>
            <a:r>
              <a:rPr lang="tr-TR" sz="2400" b="1" dirty="0" smtClean="0"/>
              <a:t>paylaşma!</a:t>
            </a:r>
            <a:endParaRPr lang="tr-TR" sz="2400" b="1" dirty="0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Sakarya İl Milli Eğitim Müdürlüğü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5585243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51520" y="692696"/>
            <a:ext cx="8748465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sz="2800" b="1" dirty="0">
                <a:solidFill>
                  <a:srgbClr val="002060"/>
                </a:solidFill>
              </a:rPr>
              <a:t>O</a:t>
            </a:r>
            <a:r>
              <a:rPr lang="tr-TR" sz="2800" b="1" dirty="0" smtClean="0">
                <a:solidFill>
                  <a:srgbClr val="002060"/>
                </a:solidFill>
              </a:rPr>
              <a:t>rtak </a:t>
            </a:r>
            <a:r>
              <a:rPr lang="tr-TR" sz="2800" b="1" dirty="0">
                <a:solidFill>
                  <a:srgbClr val="002060"/>
                </a:solidFill>
              </a:rPr>
              <a:t>kullanım mekânlarının, </a:t>
            </a:r>
            <a:r>
              <a:rPr lang="tr-TR" sz="2800" b="1" dirty="0" smtClean="0">
                <a:solidFill>
                  <a:srgbClr val="002060"/>
                </a:solidFill>
              </a:rPr>
              <a:t>temizliğine dikkat et!</a:t>
            </a:r>
            <a:endParaRPr lang="tr-TR" sz="2800" b="1" dirty="0">
              <a:solidFill>
                <a:srgbClr val="002060"/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sz="2800" b="1" dirty="0" smtClean="0">
                <a:solidFill>
                  <a:srgbClr val="002060"/>
                </a:solidFill>
              </a:rPr>
              <a:t>Umumi </a:t>
            </a:r>
            <a:r>
              <a:rPr lang="tr-TR" sz="2800" b="1" dirty="0">
                <a:solidFill>
                  <a:srgbClr val="002060"/>
                </a:solidFill>
              </a:rPr>
              <a:t>yerlerde çatal, kaşık gibi araçların temizliğini kontrol et!</a:t>
            </a:r>
          </a:p>
          <a:p>
            <a:endParaRPr lang="tr-TR" sz="2800" dirty="0"/>
          </a:p>
        </p:txBody>
      </p:sp>
      <p:pic>
        <p:nvPicPr>
          <p:cNvPr id="5122" name="Picture 2" descr="http://www.joyfullhouse.com/template/images/saglik_kosesi/balmumcu/temiz_ellere_merhaba_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332051"/>
            <a:ext cx="4667250" cy="40252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Sakarya İl Milli Eğitim Müdürlüğü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5585243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Dalga Biçimi">
  <a:themeElements>
    <a:clrScheme name="Dalga Biçim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Dalga Biçim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1929</TotalTime>
  <Words>341</Words>
  <Application>Microsoft Office PowerPoint</Application>
  <PresentationFormat>Ekran Gösterisi (4:3)</PresentationFormat>
  <Paragraphs>203</Paragraphs>
  <Slides>33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Slayt Başlıkları</vt:lpstr>
      </vt:variant>
      <vt:variant>
        <vt:i4>33</vt:i4>
      </vt:variant>
    </vt:vector>
  </HeadingPairs>
  <TitlesOfParts>
    <vt:vector size="36" baseType="lpstr">
      <vt:lpstr>1_Dalga Biçimi</vt:lpstr>
      <vt:lpstr>Ofis Teması</vt:lpstr>
      <vt:lpstr>1_Ofis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serdivan ram</dc:creator>
  <cp:lastModifiedBy>ruhan karli</cp:lastModifiedBy>
  <cp:revision>135</cp:revision>
  <dcterms:created xsi:type="dcterms:W3CDTF">2014-11-05T07:02:19Z</dcterms:created>
  <dcterms:modified xsi:type="dcterms:W3CDTF">2014-12-17T14:03:49Z</dcterms:modified>
</cp:coreProperties>
</file>